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9" r:id="rId6"/>
    <p:sldId id="260" r:id="rId7"/>
    <p:sldId id="262" r:id="rId8"/>
    <p:sldId id="261" r:id="rId9"/>
    <p:sldId id="269" r:id="rId10"/>
    <p:sldId id="267" r:id="rId11"/>
    <p:sldId id="266" r:id="rId12"/>
    <p:sldId id="272" r:id="rId13"/>
    <p:sldId id="264" r:id="rId14"/>
    <p:sldId id="268" r:id="rId15"/>
    <p:sldId id="263" r:id="rId16"/>
    <p:sldId id="271" r:id="rId17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inalainen Sari" initials="MS" lastIdx="8" clrIdx="0">
    <p:extLst>
      <p:ext uri="{19B8F6BF-5375-455C-9EA6-DF929625EA0E}">
        <p15:presenceInfo xmlns:p15="http://schemas.microsoft.com/office/powerpoint/2012/main" userId="S-1-5-21-1074365621-3550774200-4067301949-35036" providerId="AD"/>
      </p:ext>
    </p:extLst>
  </p:cmAuthor>
  <p:cmAuthor id="2" name="Sari" initials="S" lastIdx="18" clrIdx="1">
    <p:extLst>
      <p:ext uri="{19B8F6BF-5375-455C-9EA6-DF929625EA0E}">
        <p15:presenceInfo xmlns:p15="http://schemas.microsoft.com/office/powerpoint/2012/main" userId="Sa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9C303-E3F1-4445-8611-20C3A9A24010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B603-E0CC-45DD-87DD-E2048194B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71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87FE-094B-4D6B-8FBB-82335EA31708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35C37-7FAF-430D-BE18-336EB4EDF0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83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27584" y="4221089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i-FI" dirty="0" smtClean="0"/>
              <a:t>Tähän tulee esityksen otsikko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827584" y="5157192"/>
            <a:ext cx="7772400" cy="47384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Mahdollinen alaotsikko jos sellaiselle on tarvetta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 smtClean="0"/>
              <a:t>Dian otsikko tulee tähän ja pitkä otsikko tulee näin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7772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560" y="2420888"/>
            <a:ext cx="3884240" cy="37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37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 smtClean="0"/>
              <a:t>Dian otsikko tulee tähän ja pitkä otsikko tulee näin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11560" y="6381329"/>
            <a:ext cx="197924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39552" y="2420887"/>
            <a:ext cx="3888432" cy="37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Tähän voit sijoittaa kuvan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="1" baseline="0"/>
            </a:lvl1pPr>
          </a:lstStyle>
          <a:p>
            <a:r>
              <a:rPr lang="fi-FI" dirty="0" smtClean="0"/>
              <a:t>Dian otsikko tulee tähän</a:t>
            </a:r>
            <a:endParaRPr lang="fi-FI" dirty="0"/>
          </a:p>
        </p:txBody>
      </p:sp>
      <p:sp>
        <p:nvSpPr>
          <p:cNvPr id="11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1" baseline="0"/>
            </a:lvl1pPr>
          </a:lstStyle>
          <a:p>
            <a:r>
              <a:rPr lang="fi-FI" dirty="0" smtClean="0"/>
              <a:t>Dian otsikko tulee tähän ja pitkä otsikko tulee näin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6" name="Otsikko 1"/>
          <p:cNvSpPr>
            <a:spLocks noGrp="1"/>
          </p:cNvSpPr>
          <p:nvPr>
            <p:ph type="title" hasCustomPrompt="1"/>
          </p:nvPr>
        </p:nvSpPr>
        <p:spPr>
          <a:xfrm>
            <a:off x="2483768" y="620688"/>
            <a:ext cx="6131024" cy="93610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800" b="0" baseline="0"/>
            </a:lvl1pPr>
          </a:lstStyle>
          <a:p>
            <a:r>
              <a:rPr lang="fi-FI" dirty="0" smtClean="0"/>
              <a:t>Dian otsikko tulee tähän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3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81329"/>
            <a:ext cx="2133600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81327"/>
            <a:ext cx="2895600" cy="288033"/>
          </a:xfr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288033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332656"/>
            <a:ext cx="5111750" cy="579350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2636912"/>
            <a:ext cx="2781945" cy="3489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3568" y="6381329"/>
            <a:ext cx="1907232" cy="288032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1301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13010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5" r:id="rId8"/>
    <p:sldLayoutId id="2147483656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4" y="4221088"/>
            <a:ext cx="7772400" cy="1728191"/>
          </a:xfrm>
        </p:spPr>
        <p:txBody>
          <a:bodyPr/>
          <a:lstStyle/>
          <a:p>
            <a:r>
              <a:rPr lang="fi-FI" sz="3200" dirty="0" smtClean="0"/>
              <a:t>Hanketyö johtamisen ja kehittämisen välineenä</a:t>
            </a:r>
            <a:endParaRPr lang="fi-FI" sz="3200" dirty="0"/>
          </a:p>
        </p:txBody>
      </p:sp>
      <p:sp>
        <p:nvSpPr>
          <p:cNvPr id="4" name="Tekstin paikkamerkki 2"/>
          <p:cNvSpPr>
            <a:spLocks noGrp="1"/>
          </p:cNvSpPr>
          <p:nvPr>
            <p:ph type="body" idx="1"/>
          </p:nvPr>
        </p:nvSpPr>
        <p:spPr>
          <a:xfrm>
            <a:off x="827584" y="5157191"/>
            <a:ext cx="7772400" cy="792087"/>
          </a:xfrm>
        </p:spPr>
        <p:txBody>
          <a:bodyPr/>
          <a:lstStyle/>
          <a:p>
            <a:r>
              <a:rPr lang="fi-FI" dirty="0" smtClean="0"/>
              <a:t>					Johtamisfoorumi 18.5.2018</a:t>
            </a:r>
            <a:r>
              <a:rPr lang="fi-FI" dirty="0"/>
              <a:t> </a:t>
            </a:r>
            <a:r>
              <a:rPr lang="fi-FI" dirty="0" smtClean="0"/>
              <a:t>		             Joensuu</a:t>
            </a:r>
          </a:p>
        </p:txBody>
      </p:sp>
    </p:spTree>
    <p:extLst>
      <p:ext uri="{BB962C8B-B14F-4D97-AF65-F5344CB8AC3E}">
        <p14:creationId xmlns:p14="http://schemas.microsoft.com/office/powerpoint/2010/main" val="40243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131024" cy="1368152"/>
          </a:xfrm>
        </p:spPr>
        <p:txBody>
          <a:bodyPr/>
          <a:lstStyle/>
          <a:p>
            <a:r>
              <a:rPr lang="fi-FI" sz="3200" dirty="0"/>
              <a:t>Hanketyö ja johtaminen</a:t>
            </a:r>
            <a:br>
              <a:rPr lang="fi-FI" sz="3200" dirty="0"/>
            </a:br>
            <a:r>
              <a:rPr lang="fi-FI" sz="3200" dirty="0"/>
              <a:t>-Mitä uuden ajan johtamisen valmiuksia tarvitaan?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Verkostoista voimaa hyvinvoinnin kehittämiseen</a:t>
            </a:r>
          </a:p>
          <a:p>
            <a:pPr marL="0" indent="0">
              <a:buNone/>
            </a:pPr>
            <a:endParaRPr lang="fi-FI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Verkostoiden johtaminen ja yhdistävä  johtajuus työtapana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Mahdollistaa rohkeamman yhteistyön tekemisen yli rajojen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Ajattelumallin siirtäminen yksiköihin, ei vain esimiehen oikeus!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Yhdessä tehden, lähemmäksi tiimejä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Oppivat asiantuntijaverkostot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Visiota kohti!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16710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131024" cy="1440160"/>
          </a:xfrm>
        </p:spPr>
        <p:txBody>
          <a:bodyPr/>
          <a:lstStyle/>
          <a:p>
            <a:r>
              <a:rPr lang="fi-FI" sz="3200" dirty="0"/>
              <a:t>Hanketyö ja johtaminen</a:t>
            </a:r>
            <a:br>
              <a:rPr lang="fi-FI" sz="3200" dirty="0"/>
            </a:br>
            <a:r>
              <a:rPr lang="fi-FI" sz="3200" dirty="0"/>
              <a:t>-Mitä uuden ajan johtamisen valmiuksia tarvitaan?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608512"/>
          </a:xfrm>
        </p:spPr>
        <p:txBody>
          <a:bodyPr/>
          <a:lstStyle/>
          <a:p>
            <a:pPr marL="0" indent="0">
              <a:buNone/>
            </a:pPr>
            <a:endParaRPr lang="fi-FI" sz="24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400" b="1" dirty="0" smtClean="0">
                <a:sym typeface="Wingdings" panose="05000000000000000000" pitchFamily="2" charset="2"/>
              </a:rPr>
              <a:t>Hyvinvointiteknologian hyödyntäminen</a:t>
            </a:r>
          </a:p>
          <a:p>
            <a:pPr marL="0" indent="0">
              <a:buNone/>
            </a:pPr>
            <a:endParaRPr lang="fi-FI" sz="2000" b="1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Hyvinvointiteknologian osa-alueet</a:t>
            </a:r>
            <a:r>
              <a:rPr lang="fi-FI" sz="2000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Kasvun </a:t>
            </a:r>
            <a:r>
              <a:rPr lang="fi-FI" sz="2000" dirty="0">
                <a:sym typeface="Wingdings" panose="05000000000000000000" pitchFamily="2" charset="2"/>
              </a:rPr>
              <a:t>ja </a:t>
            </a:r>
            <a:r>
              <a:rPr lang="fi-FI" sz="2000" dirty="0" smtClean="0">
                <a:sym typeface="Wingdings" panose="05000000000000000000" pitchFamily="2" charset="2"/>
              </a:rPr>
              <a:t>kehityksen </a:t>
            </a:r>
            <a:r>
              <a:rPr lang="fi-FI" sz="2000" dirty="0">
                <a:sym typeface="Wingdings" panose="05000000000000000000" pitchFamily="2" charset="2"/>
              </a:rPr>
              <a:t>arviointi ja </a:t>
            </a:r>
            <a:r>
              <a:rPr lang="fi-FI" sz="2000" dirty="0" smtClean="0">
                <a:sym typeface="Wingdings" panose="05000000000000000000" pitchFamily="2" charset="2"/>
              </a:rPr>
              <a:t>seuranta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Omatoimisuuden tukeminen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Turvallisuuden kokemus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Osallisuuden mahdollistaja (Eskola –Salin 2016)</a:t>
            </a:r>
          </a:p>
          <a:p>
            <a:pPr marL="0" indent="0">
              <a:buNone/>
            </a:pPr>
            <a:endParaRPr lang="fi-FI" sz="20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Kokeilukulttuuriin innostaminen, lasten toimijuus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Tavoitteena kehittää varhaiskasvatuksessa käytettävää teknologiaa ja sitä kautta edesauttaa kestävän kehityksen tavoitteita</a:t>
            </a:r>
          </a:p>
          <a:p>
            <a:pPr marL="0" indent="0">
              <a:buNone/>
            </a:pPr>
            <a:endParaRPr lang="fi-FI" sz="2000" dirty="0" smtClean="0">
              <a:sym typeface="Wingdings" panose="05000000000000000000" pitchFamily="2" charset="2"/>
            </a:endParaRPr>
          </a:p>
          <a:p>
            <a:endParaRPr lang="fi-FI" sz="2400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336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6131024" cy="1728192"/>
          </a:xfrm>
        </p:spPr>
        <p:txBody>
          <a:bodyPr/>
          <a:lstStyle/>
          <a:p>
            <a:r>
              <a:rPr lang="fi-FI" sz="3200" dirty="0" smtClean="0"/>
              <a:t>Toimintakulttuurin muutos hanketyön johtamisen lopputuloksena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Varhaiskasvatuksen johtaminen on myös strategista hyvinvointijohtamista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Innovatiiviset oppimisympäristöt, lapset ja kasvattajat yhdessä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Tutkimustiedon hyödyntäminen kokonaisvaltaisen hyvinvoinnin tukemisessa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Green </a:t>
            </a:r>
            <a:r>
              <a:rPr lang="fi-FI" sz="2400" dirty="0"/>
              <a:t>C</a:t>
            </a:r>
            <a:r>
              <a:rPr lang="fi-FI" sz="2400" dirty="0" smtClean="0"/>
              <a:t>are –ajattelu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Teknologian monipuolinen käyttö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Koko varhaiskasvatuksen uusi toimintamalli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0882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Työpajatyöskentely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/>
          <a:lstStyle/>
          <a:p>
            <a:pPr lvl="1"/>
            <a:r>
              <a:rPr lang="fi-FI" sz="2000" dirty="0"/>
              <a:t>Menetelmänä roolileikki: (30 min.)</a:t>
            </a:r>
          </a:p>
          <a:p>
            <a:pPr lvl="2"/>
            <a:r>
              <a:rPr lang="fi-FI" sz="2000" dirty="0"/>
              <a:t>Omaksukaa teille annettu rooli</a:t>
            </a:r>
          </a:p>
          <a:p>
            <a:pPr lvl="2"/>
            <a:r>
              <a:rPr lang="fi-FI" sz="2000" dirty="0"/>
              <a:t>Tehtävänä on suunnitella hanke, jossa kehitetään ryhmänne toimintaympäristöä</a:t>
            </a:r>
          </a:p>
          <a:p>
            <a:pPr lvl="3"/>
            <a:r>
              <a:rPr lang="fi-FI" dirty="0"/>
              <a:t>Valitkaa hankkeen toimintaympäristö ja kolmannen sektorin edustaja(t) </a:t>
            </a:r>
          </a:p>
          <a:p>
            <a:pPr lvl="3"/>
            <a:r>
              <a:rPr lang="fi-FI" dirty="0"/>
              <a:t>Nimetkää hankkeen </a:t>
            </a:r>
            <a:r>
              <a:rPr lang="fi-FI" b="1" dirty="0">
                <a:solidFill>
                  <a:schemeClr val="accent5">
                    <a:lumMod val="50000"/>
                  </a:schemeClr>
                </a:solidFill>
              </a:rPr>
              <a:t>A) tavoitteet, B) toiminnat ja C) arviointi </a:t>
            </a:r>
          </a:p>
          <a:p>
            <a:pPr lvl="3"/>
            <a:r>
              <a:rPr lang="fi-FI" dirty="0"/>
              <a:t>Kootkaa hankesuunnitelma paperille</a:t>
            </a:r>
          </a:p>
          <a:p>
            <a:pPr lvl="3"/>
            <a:r>
              <a:rPr lang="fi-FI" b="1" dirty="0">
                <a:solidFill>
                  <a:schemeClr val="accent5">
                    <a:lumMod val="50000"/>
                  </a:schemeClr>
                </a:solidFill>
              </a:rPr>
              <a:t>Pohtikaa</a:t>
            </a:r>
            <a:r>
              <a:rPr lang="fi-FI" dirty="0"/>
              <a:t> lopuksi, kuinka hankkeenne edistää toimintakulttuurin muutosta varhaiskasvatuksessa </a:t>
            </a:r>
          </a:p>
          <a:p>
            <a:pPr lvl="1"/>
            <a:r>
              <a:rPr lang="fi-FI" sz="2000" dirty="0"/>
              <a:t>Roolileikin jälkeen </a:t>
            </a:r>
            <a:r>
              <a:rPr lang="fi-FI" sz="2000" b="1" dirty="0">
                <a:solidFill>
                  <a:schemeClr val="accent5">
                    <a:lumMod val="50000"/>
                  </a:schemeClr>
                </a:solidFill>
              </a:rPr>
              <a:t>pohtikaa</a:t>
            </a:r>
            <a:r>
              <a:rPr lang="fi-FI" sz="2000" dirty="0"/>
              <a:t> ryhmässä, mitä tästä työpajasta voitte viedä omiin toimintaympäristöihinne</a:t>
            </a:r>
          </a:p>
          <a:p>
            <a:pPr lvl="1"/>
            <a:r>
              <a:rPr lang="fi-FI" sz="2000" dirty="0"/>
              <a:t>Lopuksi hanke-esittelyt (Kohdat A-C ja pohdintatehtävät) (20 min.) </a:t>
            </a:r>
          </a:p>
          <a:p>
            <a:pPr lvl="1"/>
            <a:endParaRPr lang="fi-FI" sz="2000" dirty="0"/>
          </a:p>
        </p:txBody>
      </p:sp>
      <p:sp>
        <p:nvSpPr>
          <p:cNvPr id="4" name="Kuvaselite-ellipsi 3"/>
          <p:cNvSpPr/>
          <p:nvPr/>
        </p:nvSpPr>
        <p:spPr>
          <a:xfrm>
            <a:off x="395536" y="2708920"/>
            <a:ext cx="1584176" cy="1584176"/>
          </a:xfrm>
          <a:prstGeom prst="wedgeEllipseCallout">
            <a:avLst>
              <a:gd name="adj1" fmla="val 61131"/>
              <a:gd name="adj2" fmla="val 421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 rot="20981837">
            <a:off x="488804" y="3007408"/>
            <a:ext cx="14041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Muistakaa käydä keskustelua oman roolinne </a:t>
            </a:r>
            <a:r>
              <a:rPr lang="fi-FI" sz="1400" dirty="0" smtClean="0"/>
              <a:t>kautta! </a:t>
            </a:r>
            <a:r>
              <a:rPr lang="fi-FI" sz="1400" dirty="0" smtClean="0">
                <a:sym typeface="Wingdings" panose="05000000000000000000" pitchFamily="2" charset="2"/>
              </a:rPr>
              <a:t> </a:t>
            </a:r>
            <a:endParaRPr lang="fi-FI" sz="1400" dirty="0"/>
          </a:p>
          <a:p>
            <a:pPr algn="ctr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1383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Varhaiskasvatuksen toimintakulttuuri     </a:t>
            </a:r>
            <a:r>
              <a:rPr lang="fi-FI" sz="1400" dirty="0" smtClean="0"/>
              <a:t>(Vasu2018)               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281339"/>
          </a:xfrm>
        </p:spPr>
        <p:txBody>
          <a:bodyPr/>
          <a:lstStyle/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endParaRPr lang="fi-FI" sz="1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54" y="2276873"/>
            <a:ext cx="670338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3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Varhaiskasvatuksen johtaminen ja kehittäminen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4176464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Mitä tämän hetken johtajuus nyt on, mitä vaatii tulevaisuudessa?</a:t>
            </a:r>
          </a:p>
          <a:p>
            <a:pPr marL="0" indent="0">
              <a:buNone/>
            </a:pPr>
            <a:endParaRPr lang="fi-FI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Tietoisuutta</a:t>
            </a:r>
            <a:endParaRPr lang="fi-FI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Aikaa, ajattelua ja rohkeutta kokeiluun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Reflektointia</a:t>
            </a:r>
            <a:endParaRPr lang="fi-FI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Yhteisen vision kirkastaminen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Yhteistyötä</a:t>
            </a:r>
            <a:endParaRPr lang="fi-FI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Keskustelukulttuurin luomista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Sitoutumista</a:t>
            </a:r>
          </a:p>
          <a:p>
            <a:pPr marL="0" indent="0">
              <a:buNone/>
            </a:pPr>
            <a:r>
              <a:rPr lang="fi-FI" sz="2000" dirty="0" smtClean="0"/>
              <a:t>- Pia Kola- Torvinen 2018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5865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764704"/>
            <a:ext cx="6131024" cy="1080120"/>
          </a:xfrm>
        </p:spPr>
        <p:txBody>
          <a:bodyPr/>
          <a:lstStyle/>
          <a:p>
            <a:r>
              <a:rPr lang="fi-FI" sz="3200" dirty="0" smtClean="0"/>
              <a:t>Hanketyö ja varhaiskasvatuksen johtaminen</a:t>
            </a:r>
            <a:br>
              <a:rPr lang="fi-FI" sz="3200" dirty="0" smtClean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752528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Uuden ajan hanketyö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/>
              <a:t>Alkustartti toimintakulttuurin </a:t>
            </a:r>
            <a:r>
              <a:rPr lang="fi-FI" sz="2000" dirty="0" smtClean="0"/>
              <a:t>kehittämiselle</a:t>
            </a:r>
            <a:endParaRPr lang="fi-FI" sz="20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Vahvistetaan tasavertaista osaamista tulevaisuudessa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400" b="1" dirty="0" smtClean="0"/>
              <a:t>Mitä lisäarvoa hanketyö tuo varhaiskasvatukselle? Miten muuttaa toimintaympäristöä?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Ajattelun muutos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Yhdyspintojen haltuunotto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Organisaatioratkaisuista kohti ihmislähtöistä ajattelua</a:t>
            </a:r>
          </a:p>
          <a:p>
            <a:pPr marL="0" indent="0">
              <a:buNone/>
            </a:pPr>
            <a:endParaRPr lang="fi-FI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2400" b="1" dirty="0" smtClean="0"/>
              <a:t>Kuinka hanketyö auttaa johtamisen kehittymistä?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Jaettu ja yhdistävä johtajuus</a:t>
            </a:r>
            <a:endParaRPr lang="fi-FI" sz="2000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2923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Case Teknologiaa </a:t>
            </a:r>
            <a:r>
              <a:rPr lang="fi-FI" sz="3200" dirty="0" err="1" smtClean="0"/>
              <a:t>ekosti</a:t>
            </a:r>
            <a:r>
              <a:rPr lang="fi-FI" sz="3200" dirty="0" smtClean="0"/>
              <a:t> -hanke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Liperin kunnan varhaiskasvatuksessa vuonna 2018 aloitettu uuden ajan hanke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Tavoitteena vahvistaa </a:t>
            </a:r>
            <a:r>
              <a:rPr lang="fi-FI" sz="2400" dirty="0"/>
              <a:t>lasten ekososiaalista kasvua </a:t>
            </a:r>
            <a:r>
              <a:rPr lang="fi-FI" sz="2400" dirty="0" smtClean="0"/>
              <a:t>ja kehittää </a:t>
            </a:r>
            <a:r>
              <a:rPr lang="fi-FI" sz="2400" dirty="0"/>
              <a:t>hyvinvointia </a:t>
            </a:r>
            <a:r>
              <a:rPr lang="fi-FI" sz="2400" dirty="0" smtClean="0"/>
              <a:t>lisääviä, tulevaisuuden oppimisympäristöjä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Työkaluina Green Care ja teknologia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Kehittäminen perustuu lasten toiminnalliseen osallistumiseen, tutkimiseen, luonnolliseen ihmettelyyn ja kasvattajien osallistamiseen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4011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Case Teknologiaa </a:t>
            </a:r>
            <a:r>
              <a:rPr lang="fi-FI" sz="3200" dirty="0" err="1" smtClean="0"/>
              <a:t>ekosti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-Toimijoiden roolit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Karelia-ammattikorkeakoulu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Itä-Suomen yliopisto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 smtClean="0"/>
              <a:t>Kolmas sektori</a:t>
            </a:r>
          </a:p>
          <a:p>
            <a:pPr lvl="1"/>
            <a:r>
              <a:rPr lang="fi-FI" sz="2400" dirty="0" smtClean="0"/>
              <a:t>Yritysyhteistyö: 3DBear, </a:t>
            </a:r>
            <a:r>
              <a:rPr lang="fi-FI" sz="2400" dirty="0" err="1" smtClean="0"/>
              <a:t>Botania</a:t>
            </a:r>
            <a:r>
              <a:rPr lang="fi-FI" sz="2400" dirty="0" smtClean="0"/>
              <a:t>, Niittykummun sirkkakasvattamo, Puromäen puutarha</a:t>
            </a:r>
          </a:p>
          <a:p>
            <a:pPr lvl="1"/>
            <a:r>
              <a:rPr lang="fi-FI" sz="2400" dirty="0" smtClean="0"/>
              <a:t>Järjestöt: Martat</a:t>
            </a:r>
          </a:p>
          <a:p>
            <a:pPr lvl="1"/>
            <a:r>
              <a:rPr lang="fi-FI" sz="2400" dirty="0" smtClean="0"/>
              <a:t>Muu yhteistyö: Luovi, Luke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7083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131024" cy="1440160"/>
          </a:xfrm>
        </p:spPr>
        <p:txBody>
          <a:bodyPr/>
          <a:lstStyle/>
          <a:p>
            <a:r>
              <a:rPr lang="fi-FI" sz="3200" dirty="0"/>
              <a:t>Hanketyö ja johtaminen</a:t>
            </a:r>
            <a:br>
              <a:rPr lang="fi-FI" sz="3200" dirty="0"/>
            </a:br>
            <a:r>
              <a:rPr lang="fi-FI" sz="3200" dirty="0"/>
              <a:t>-Mitä uuden ajan johtamisen valmiuksia tarvitaan?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Johtajuuden ja ajattelun muutos</a:t>
            </a:r>
            <a:endParaRPr lang="fi-FI" sz="2400" dirty="0" smtClean="0"/>
          </a:p>
          <a:p>
            <a:pPr marL="0" indent="0">
              <a:buNone/>
            </a:pPr>
            <a:endParaRPr lang="fi-FI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Ymmärrys teoreettisesta viitekehyksestä (Ekopsykologia ja ympäristöpsykologia)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Osa HR –työtä (kestävän kehityksen ja Green </a:t>
            </a:r>
            <a:r>
              <a:rPr lang="fi-FI" sz="2000" dirty="0" err="1">
                <a:sym typeface="Wingdings" panose="05000000000000000000" pitchFamily="2" charset="2"/>
              </a:rPr>
              <a:t>c</a:t>
            </a:r>
            <a:r>
              <a:rPr lang="fi-FI" sz="2000" dirty="0" err="1" smtClean="0">
                <a:sym typeface="Wingdings" panose="05000000000000000000" pitchFamily="2" charset="2"/>
              </a:rPr>
              <a:t>are</a:t>
            </a:r>
            <a:r>
              <a:rPr lang="fi-FI" sz="2000" dirty="0" smtClean="0">
                <a:sym typeface="Wingdings" panose="05000000000000000000" pitchFamily="2" charset="2"/>
              </a:rPr>
              <a:t> –ajattelun silmälasien läpi)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Osallistava johtajuus (vaikuttamisen ja osallisuuden kokemus, yhteisen ymmärryksen ja ajattelun luominen)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Ura- ja työhyvinvoinnin johtaminen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Uudenlainen työnteon kulttuuri</a:t>
            </a:r>
          </a:p>
          <a:p>
            <a:pPr>
              <a:buFont typeface="Wingdings" panose="05000000000000000000" pitchFamily="2" charset="2"/>
              <a:buChar char="à"/>
            </a:pPr>
            <a:endParaRPr lang="fi-FI" sz="20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fi-FI" sz="2400" dirty="0" smtClean="0"/>
          </a:p>
          <a:p>
            <a:pPr>
              <a:buFont typeface="Wingdings" panose="05000000000000000000" pitchFamily="2" charset="2"/>
              <a:buChar char="à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37750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131024" cy="1368152"/>
          </a:xfrm>
        </p:spPr>
        <p:txBody>
          <a:bodyPr/>
          <a:lstStyle/>
          <a:p>
            <a:r>
              <a:rPr lang="fi-FI" sz="3200" dirty="0"/>
              <a:t>Hanketyö ja johtaminen</a:t>
            </a:r>
            <a:br>
              <a:rPr lang="fi-FI" sz="3200" dirty="0"/>
            </a:br>
            <a:r>
              <a:rPr lang="fi-FI" sz="3200" dirty="0"/>
              <a:t>-Mitä uuden ajan johtamisen valmiuksia tarvitaan?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4608512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smtClean="0"/>
              <a:t>Ratkaisukeskeinen oppiminen ja innovatiivisuus</a:t>
            </a:r>
          </a:p>
          <a:p>
            <a:pPr marL="0" indent="0">
              <a:buNone/>
            </a:pPr>
            <a:endParaRPr lang="fi-FI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/>
              <a:t>Ratkaisu – ja oppimiskeskeisyys</a:t>
            </a:r>
            <a:r>
              <a:rPr lang="fi-FI" sz="2000" dirty="0"/>
              <a:t>: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 smtClean="0"/>
              <a:t>Voimavarojen tunnistaminen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>
                <a:sym typeface="Wingdings" panose="05000000000000000000" pitchFamily="2" charset="2"/>
              </a:rPr>
              <a:t>Y</a:t>
            </a:r>
            <a:r>
              <a:rPr lang="fi-FI" sz="2000" dirty="0" smtClean="0"/>
              <a:t>rittämisen</a:t>
            </a:r>
            <a:r>
              <a:rPr lang="fi-FI" sz="2000" dirty="0"/>
              <a:t>, edistymisen ja onnistumisen </a:t>
            </a:r>
            <a:r>
              <a:rPr lang="fi-FI" sz="2000" dirty="0" smtClean="0"/>
              <a:t>arviointi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S</a:t>
            </a:r>
            <a:r>
              <a:rPr lang="fi-FI" sz="2000" dirty="0" smtClean="0"/>
              <a:t>itkeys!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>
                <a:sym typeface="Wingdings" panose="05000000000000000000" pitchFamily="2" charset="2"/>
              </a:rPr>
              <a:t>O</a:t>
            </a:r>
            <a:r>
              <a:rPr lang="fi-FI" sz="2000" dirty="0" smtClean="0"/>
              <a:t>ppimisen arviointi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>
                <a:sym typeface="Wingdings" panose="05000000000000000000" pitchFamily="2" charset="2"/>
              </a:rPr>
              <a:t>O</a:t>
            </a:r>
            <a:r>
              <a:rPr lang="fi-FI" sz="2000" dirty="0" smtClean="0"/>
              <a:t>ngelmista tavoitteita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T</a:t>
            </a:r>
            <a:r>
              <a:rPr lang="fi-FI" sz="2000" dirty="0" smtClean="0"/>
              <a:t>avoitteellisuus ja ratkaisupuhe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 smtClean="0"/>
              <a:t>Arvostus </a:t>
            </a:r>
            <a:r>
              <a:rPr lang="fi-FI" sz="2000" dirty="0"/>
              <a:t>ja </a:t>
            </a:r>
            <a:r>
              <a:rPr lang="fi-FI" sz="2000" dirty="0" smtClean="0"/>
              <a:t>uteliaisuus</a:t>
            </a:r>
          </a:p>
          <a:p>
            <a:pPr marL="0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</a:t>
            </a:r>
            <a:r>
              <a:rPr lang="fi-FI" sz="2000" dirty="0" smtClean="0"/>
              <a:t>Toimintaan suuntautuminen (</a:t>
            </a:r>
            <a:r>
              <a:rPr lang="fi-FI" sz="2000" dirty="0"/>
              <a:t>Puhakka, 2016</a:t>
            </a:r>
            <a:r>
              <a:rPr lang="fi-FI" sz="2000" dirty="0" smtClean="0"/>
              <a:t>)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 smtClean="0"/>
          </a:p>
          <a:p>
            <a:endParaRPr lang="fi-FI" sz="2400" dirty="0" smtClean="0"/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endParaRPr lang="fi-FI" sz="2400" dirty="0" smtClean="0"/>
          </a:p>
          <a:p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93058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131024" cy="1584176"/>
          </a:xfrm>
        </p:spPr>
        <p:txBody>
          <a:bodyPr/>
          <a:lstStyle/>
          <a:p>
            <a:r>
              <a:rPr lang="fi-FI" sz="3200" dirty="0"/>
              <a:t>Hanketyö ja johtaminen</a:t>
            </a:r>
            <a:br>
              <a:rPr lang="fi-FI" sz="3200" dirty="0"/>
            </a:br>
            <a:r>
              <a:rPr lang="fi-FI" sz="3200" dirty="0"/>
              <a:t>-Mitä uuden ajan johtamisen valmiuksia tarvitaan?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/>
              <a:t>Ratkaisukeskeinen oppiminen ja innovatiivisuus</a:t>
            </a:r>
          </a:p>
          <a:p>
            <a:pPr marL="0" indent="0">
              <a:buNone/>
            </a:pPr>
            <a:endParaRPr lang="fi-FI" sz="24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fi-FI" sz="2000" dirty="0">
                <a:solidFill>
                  <a:prstClr val="black"/>
                </a:solidFill>
              </a:rPr>
              <a:t>Mahdollistetaan yhdessä kokeileminen ja kokeilukulttuurin luominen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i-FI" sz="2000" dirty="0">
                <a:solidFill>
                  <a:prstClr val="black"/>
                </a:solidFill>
                <a:sym typeface="Wingdings" panose="05000000000000000000" pitchFamily="2" charset="2"/>
              </a:rPr>
              <a:t>Erilaisuutta rohkaiseva, uudistuva ja kehittämistä tuleva </a:t>
            </a:r>
            <a:r>
              <a:rPr lang="fi-FI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työkulttuuri</a:t>
            </a:r>
            <a:endParaRPr lang="fi-FI" sz="20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 smtClean="0">
                <a:sym typeface="Wingdings" panose="05000000000000000000" pitchFamily="2" charset="2"/>
              </a:rPr>
              <a:t>Johtajuuden </a:t>
            </a:r>
            <a:r>
              <a:rPr lang="fi-FI" sz="2000" dirty="0">
                <a:sym typeface="Wingdings" panose="05000000000000000000" pitchFamily="2" charset="2"/>
              </a:rPr>
              <a:t>kysymys ”Mahdollistanko vai estänkö?”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/>
              <a:t>Kolme Iitä: ”Innostuminen, innostaminen ja innovointi”</a:t>
            </a:r>
          </a:p>
          <a:p>
            <a:pPr marL="0" indent="0">
              <a:buNone/>
            </a:pPr>
            <a:r>
              <a:rPr lang="fi-FI" sz="2000" dirty="0"/>
              <a:t>    </a:t>
            </a:r>
            <a:r>
              <a:rPr lang="fi-FI" sz="2000" dirty="0" smtClean="0"/>
              <a:t>  (</a:t>
            </a:r>
            <a:r>
              <a:rPr lang="fi-FI" sz="2000" dirty="0"/>
              <a:t>Sydänmaalakka, 2009)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000" dirty="0"/>
              <a:t>Oppiva yhteisön elementit ja yhteisölliset oppimisen työvälineet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54464885"/>
      </p:ext>
    </p:extLst>
  </p:cSld>
  <p:clrMapOvr>
    <a:masterClrMapping/>
  </p:clrMapOvr>
</p:sld>
</file>

<file path=ppt/theme/theme1.xml><?xml version="1.0" encoding="utf-8"?>
<a:theme xmlns:a="http://schemas.openxmlformats.org/drawingml/2006/main" name="Liperi teema">
  <a:themeElements>
    <a:clrScheme name="Toimist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imi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imi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ksikkö xmlns="eb6d057b-037d-470e-84eb-ac7607e7d544">Hallinto</Yksikkö>
    <TaxCatchAll xmlns="0790e64e-7bb2-4edb-9073-fada0983d201">
      <Value>6</Value>
      <Value>22</Value>
    </TaxCatchAll>
    <Toimijoita xmlns="eb6d057b-037d-470e-84eb-ac7607e7d544">Viestintä</Toimijoita>
    <l7d5971e4f4a49cea942bc5bb5c30fb9 xmlns="0790e64e-7bb2-4edb-9073-fada0983d2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Mallipohja</TermName>
          <TermId xmlns="http://schemas.microsoft.com/office/infopath/2007/PartnerControls">08857e0a-bc03-46a3-afcd-c25736ec75a1</TermId>
        </TermInfo>
      </Terms>
    </l7d5971e4f4a49cea942bc5bb5c30fb9>
    <_DCDateModifi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iperin yleiset" ma:contentTypeID="0x010100C3CF0F11094BBC4BBB2D28916CFF0EF500F42C318B352CBB4290434FECB0C5BB5F" ma:contentTypeVersion="4" ma:contentTypeDescription="" ma:contentTypeScope="" ma:versionID="93ddcbc68fec6069bf2c14702adce659">
  <xsd:schema xmlns:xsd="http://www.w3.org/2001/XMLSchema" xmlns:xs="http://www.w3.org/2001/XMLSchema" xmlns:p="http://schemas.microsoft.com/office/2006/metadata/properties" xmlns:ns2="eb6d057b-037d-470e-84eb-ac7607e7d544" xmlns:ns3="http://schemas.microsoft.com/sharepoint/v3/fields" xmlns:ns4="0790e64e-7bb2-4edb-9073-fada0983d201" targetNamespace="http://schemas.microsoft.com/office/2006/metadata/properties" ma:root="true" ma:fieldsID="2e29a4190a1773b5ee0c3080f36b322e" ns2:_="" ns3:_="" ns4:_="">
    <xsd:import namespace="eb6d057b-037d-470e-84eb-ac7607e7d544"/>
    <xsd:import namespace="http://schemas.microsoft.com/sharepoint/v3/fields"/>
    <xsd:import namespace="0790e64e-7bb2-4edb-9073-fada0983d201"/>
    <xsd:element name="properties">
      <xsd:complexType>
        <xsd:sequence>
          <xsd:element name="documentManagement">
            <xsd:complexType>
              <xsd:all>
                <xsd:element ref="ns2:Yksikkö"/>
                <xsd:element ref="ns2:Toimijoita"/>
                <xsd:element ref="ns3:_DCDateModified" minOccurs="0"/>
                <xsd:element ref="ns4:l7d5971e4f4a49cea942bc5bb5c30fb9" minOccurs="0"/>
                <xsd:element ref="ns4:TaxCatchAll" minOccurs="0"/>
                <xsd:element ref="ns4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d057b-037d-470e-84eb-ac7607e7d544" elementFormDefault="qualified">
    <xsd:import namespace="http://schemas.microsoft.com/office/2006/documentManagement/types"/>
    <xsd:import namespace="http://schemas.microsoft.com/office/infopath/2007/PartnerControls"/>
    <xsd:element name="Yksikkö" ma:index="8" ma:displayName="Yksikkö" ma:default="Hallinto" ma:description="Valitse yksikkö" ma:format="Dropdown" ma:internalName="Yksikk_x00f6_">
      <xsd:simpleType>
        <xsd:restriction base="dms:Choice">
          <xsd:enumeration value="Hallinto"/>
          <xsd:enumeration value="Tekninen"/>
          <xsd:enumeration value="Sivistys"/>
          <xsd:enumeration value="Sote"/>
        </xsd:restriction>
      </xsd:simpleType>
    </xsd:element>
    <xsd:element name="Toimijoita" ma:index="9" ma:displayName="Toimijoita" ma:format="Dropdown" ma:internalName="Toimijoita">
      <xsd:simpleType>
        <xsd:restriction base="dms:Choice">
          <xsd:enumeration value="Atk"/>
          <xsd:enumeration value="Hallinto"/>
          <xsd:enumeration value="Hankinnat"/>
          <xsd:enumeration value="Henkilöstö"/>
          <xsd:enumeration value="Maaseutu"/>
          <xsd:enumeration value="Sivistys"/>
          <xsd:enumeration value="Sote"/>
          <xsd:enumeration value="Talous"/>
          <xsd:enumeration value="Tekninen"/>
          <xsd:enumeration value="Viestintä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0" nillable="true" ma:displayName="Muokkauspäivämäärä" ma:description="Resurssin edellisen muokkauksen päivämäärä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0e64e-7bb2-4edb-9073-fada0983d201" elementFormDefault="qualified">
    <xsd:import namespace="http://schemas.microsoft.com/office/2006/documentManagement/types"/>
    <xsd:import namespace="http://schemas.microsoft.com/office/infopath/2007/PartnerControls"/>
    <xsd:element name="l7d5971e4f4a49cea942bc5bb5c30fb9" ma:index="11" nillable="true" ma:taxonomy="true" ma:internalName="l7d5971e4f4a49cea942bc5bb5c30fb9" ma:taxonomyFieldName="Tyyppi" ma:displayName="Tyyppi" ma:default="" ma:fieldId="{57d5971e-4f4a-49ce-a942-bc5bb5c30fb9}" ma:sspId="a9e19140-c606-4031-bb4c-e3cb702bf620" ma:termSetId="cd09bc19-58eb-496d-8980-bb3b5747db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3d13caa8-4cb9-4724-a54f-ca156024ce0b}" ma:internalName="TaxCatchAll" ma:showField="CatchAllData" ma:web="eb6d057b-037d-470e-84eb-ac7607e7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3d13caa8-4cb9-4724-a54f-ca156024ce0b}" ma:internalName="TaxCatchAllLabel" ma:readOnly="true" ma:showField="CatchAllDataLabel" ma:web="eb6d057b-037d-470e-84eb-ac7607e7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6D20D5-AE3F-481D-A4B2-5289155A90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790e64e-7bb2-4edb-9073-fada0983d201"/>
    <ds:schemaRef ds:uri="http://schemas.microsoft.com/sharepoint/v3/fields"/>
    <ds:schemaRef ds:uri="http://purl.org/dc/elements/1.1/"/>
    <ds:schemaRef ds:uri="http://schemas.microsoft.com/office/2006/metadata/properties"/>
    <ds:schemaRef ds:uri="eb6d057b-037d-470e-84eb-ac7607e7d54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2AB113-A00B-444E-B0ED-94E1542F0E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6d057b-037d-470e-84eb-ac7607e7d544"/>
    <ds:schemaRef ds:uri="http://schemas.microsoft.com/sharepoint/v3/fields"/>
    <ds:schemaRef ds:uri="0790e64e-7bb2-4edb-9073-fada0983d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065678-5A06-442E-A8FA-D749DA79F5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513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Liperi teema</vt:lpstr>
      <vt:lpstr>Hanketyö johtamisen ja kehittämisen välineenä</vt:lpstr>
      <vt:lpstr>Varhaiskasvatuksen toimintakulttuuri     (Vasu2018)                </vt:lpstr>
      <vt:lpstr>Varhaiskasvatuksen johtaminen ja kehittäminen</vt:lpstr>
      <vt:lpstr>Hanketyö ja varhaiskasvatuksen johtaminen </vt:lpstr>
      <vt:lpstr>Case Teknologiaa ekosti -hanke</vt:lpstr>
      <vt:lpstr>Case Teknologiaa ekosti -Toimijoiden roolit</vt:lpstr>
      <vt:lpstr>Hanketyö ja johtaminen -Mitä uuden ajan johtamisen valmiuksia tarvitaan? </vt:lpstr>
      <vt:lpstr>Hanketyö ja johtaminen -Mitä uuden ajan johtamisen valmiuksia tarvitaan? </vt:lpstr>
      <vt:lpstr>Hanketyö ja johtaminen -Mitä uuden ajan johtamisen valmiuksia tarvitaan? </vt:lpstr>
      <vt:lpstr>Hanketyö ja johtaminen -Mitä uuden ajan johtamisen valmiuksia tarvitaan? </vt:lpstr>
      <vt:lpstr>Hanketyö ja johtaminen -Mitä uuden ajan johtamisen valmiuksia tarvitaan? </vt:lpstr>
      <vt:lpstr>Toimintakulttuurin muutos hanketyön johtamisen lopputuloksena</vt:lpstr>
      <vt:lpstr>Työpajatyöskentely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Liperin PowerPoint-esityspohja</dc:title>
  <dc:creator>Auvinen Virve</dc:creator>
  <cp:lastModifiedBy>Katja Suhonen</cp:lastModifiedBy>
  <cp:revision>74</cp:revision>
  <cp:lastPrinted>2015-05-29T10:41:29Z</cp:lastPrinted>
  <dcterms:created xsi:type="dcterms:W3CDTF">2013-03-18T06:27:28Z</dcterms:created>
  <dcterms:modified xsi:type="dcterms:W3CDTF">2018-05-21T09:01:34Z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0x010100C3CF0F11094BBC4BBB2D28916CFF0EF500F42C318B352CBB4290434FECB0C5BB5F</vt:lpwstr>
  </property>
  <property fmtid="{D5CDD505-2E9C-101B-9397-08002B2CF9AE}" pid="3" name="Tyyppi">
    <vt:lpwstr>22;#Mallipohja|08857e0a-bc03-46a3-afcd-c25736ec75a1</vt:lpwstr>
  </property>
  <property fmtid="{D5CDD505-2E9C-101B-9397-08002B2CF9AE}" pid="4" name="Kieli">
    <vt:lpwstr>fi</vt:lpwstr>
  </property>
  <property fmtid="{D5CDD505-2E9C-101B-9397-08002B2CF9AE}" pid="5" name="p122958c41934a8ab12e6f885d92523b">
    <vt:lpwstr>Julkinen|41aa062f-bfaa-4eba-9f89-d33845323f23</vt:lpwstr>
  </property>
  <property fmtid="{D5CDD505-2E9C-101B-9397-08002B2CF9AE}" pid="6" name="Julkisuusluokka">
    <vt:lpwstr>6;#Julkinen|41aa062f-bfaa-4eba-9f89-d33845323f23</vt:lpwstr>
  </property>
</Properties>
</file>