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1"/>
    <p:sldMasterId id="2147483803" r:id="rId2"/>
    <p:sldMasterId id="2147483757" r:id="rId3"/>
    <p:sldMasterId id="2147483796" r:id="rId4"/>
  </p:sldMasterIdLst>
  <p:notesMasterIdLst>
    <p:notesMasterId r:id="rId21"/>
  </p:notesMasterIdLst>
  <p:handoutMasterIdLst>
    <p:handoutMasterId r:id="rId22"/>
  </p:handoutMasterIdLst>
  <p:sldIdLst>
    <p:sldId id="444" r:id="rId5"/>
    <p:sldId id="421" r:id="rId6"/>
    <p:sldId id="442" r:id="rId7"/>
    <p:sldId id="432" r:id="rId8"/>
    <p:sldId id="456" r:id="rId9"/>
    <p:sldId id="389" r:id="rId10"/>
    <p:sldId id="387" r:id="rId11"/>
    <p:sldId id="391" r:id="rId12"/>
    <p:sldId id="466" r:id="rId13"/>
    <p:sldId id="351" r:id="rId14"/>
    <p:sldId id="469" r:id="rId15"/>
    <p:sldId id="461" r:id="rId16"/>
    <p:sldId id="463" r:id="rId17"/>
    <p:sldId id="465" r:id="rId18"/>
    <p:sldId id="470" r:id="rId19"/>
    <p:sldId id="281" r:id="rId20"/>
  </p:sldIdLst>
  <p:sldSz cx="9144000" cy="5715000" type="screen16x10"/>
  <p:notesSz cx="6669088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B8"/>
    <a:srgbClr val="009F52"/>
    <a:srgbClr val="129152"/>
    <a:srgbClr val="115865"/>
    <a:srgbClr val="0E6B79"/>
    <a:srgbClr val="DAE648"/>
    <a:srgbClr val="6AB6C8"/>
    <a:srgbClr val="E54070"/>
    <a:srgbClr val="E2AB42"/>
    <a:srgbClr val="E7E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77" d="100"/>
          <a:sy n="77" d="100"/>
        </p:scale>
        <p:origin x="928" y="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F27A4-E4DB-4F33-ABF2-DA4DBC34B42D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C8F9067-45FC-4739-A2B6-1F0E7A664CED}" type="pres">
      <dgm:prSet presAssocID="{AB9F27A4-E4DB-4F33-ABF2-DA4DBC34B42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EE3CAE5-D291-413E-B0D3-3EC70FA34B40}" type="presOf" srcId="{AB9F27A4-E4DB-4F33-ABF2-DA4DBC34B42D}" destId="{2C8F9067-45FC-4739-A2B6-1F0E7A664CED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1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7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377317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333221B3-AEEF-4E71-B54F-84FA5977AD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6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1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3063" y="739775"/>
            <a:ext cx="592296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7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377317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59B94AAB-AEB6-4909-A9E9-7A8097C209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711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5536" y="2353444"/>
            <a:ext cx="8280920" cy="1296144"/>
          </a:xfrm>
        </p:spPr>
        <p:txBody>
          <a:bodyPr/>
          <a:lstStyle>
            <a:lvl1pPr>
              <a:lnSpc>
                <a:spcPts val="4200"/>
              </a:lnSpc>
              <a:defRPr sz="3300" baseline="0"/>
            </a:lvl1pPr>
          </a:lstStyle>
          <a:p>
            <a:r>
              <a:rPr lang="fi-FI" dirty="0"/>
              <a:t>Itä-Suomen yliopisto –</a:t>
            </a:r>
            <a:br>
              <a:rPr lang="fi-FI" dirty="0"/>
            </a:br>
            <a:r>
              <a:rPr lang="fi-FI" dirty="0"/>
              <a:t>Hyvällä tieteellä on tekijänsä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5536" y="409228"/>
            <a:ext cx="6696744" cy="288032"/>
          </a:xfrm>
        </p:spPr>
        <p:txBody>
          <a:bodyPr rIns="91440"/>
          <a:lstStyle>
            <a:lvl1pPr marL="0" indent="0">
              <a:buFontTx/>
              <a:buNone/>
              <a:defRPr sz="1400" i="0">
                <a:solidFill>
                  <a:schemeClr val="tx1"/>
                </a:solidFill>
              </a:defRPr>
            </a:lvl1pPr>
          </a:lstStyle>
          <a:p>
            <a:pPr eaLnBrk="1" hangingPunct="1"/>
            <a:r>
              <a:rPr lang="fi-FI" dirty="0">
                <a:latin typeface="Palatino Linotype" charset="0"/>
              </a:rPr>
              <a:t>Luentotilaisuus Mallipaikassa 30.10.2015</a:t>
            </a:r>
          </a:p>
        </p:txBody>
      </p:sp>
      <p:sp>
        <p:nvSpPr>
          <p:cNvPr id="11" name="Tekstiruutu 10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Eastern Finland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697260"/>
            <a:ext cx="6696744" cy="288032"/>
          </a:xfrm>
        </p:spPr>
        <p:txBody>
          <a:bodyPr/>
          <a:lstStyle>
            <a:lvl1pPr marL="0" indent="0" algn="l">
              <a:buNone/>
              <a:defRPr sz="1400" i="1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Etunimi Sukunimi, Titteli</a:t>
            </a:r>
          </a:p>
        </p:txBody>
      </p:sp>
      <p:pic>
        <p:nvPicPr>
          <p:cNvPr id="8" name="Kuva 17" descr="UEF_tunnus_harmaa_tausta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53" y="401520"/>
            <a:ext cx="1433153" cy="13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8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95536" y="409228"/>
            <a:ext cx="8352928" cy="46805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137420"/>
            <a:ext cx="7632848" cy="64807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rgbClr val="6A6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755576" y="2785492"/>
            <a:ext cx="7632848" cy="360040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rgbClr val="FFFFFF"/>
                </a:solidFill>
              </a:defRPr>
            </a:lvl1pPr>
            <a:lvl2pPr marL="361950" indent="0">
              <a:buFontTx/>
              <a:buNone/>
              <a:defRPr>
                <a:solidFill>
                  <a:srgbClr val="FFFFFF"/>
                </a:solidFill>
              </a:defRPr>
            </a:lvl2pPr>
            <a:lvl3pPr marL="80645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163638" indent="0">
              <a:buFontTx/>
              <a:buNone/>
              <a:defRPr>
                <a:solidFill>
                  <a:srgbClr val="FFFFFF"/>
                </a:solidFill>
              </a:defRPr>
            </a:lvl4pPr>
            <a:lvl5pPr marL="151765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716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älilehti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95536" y="409228"/>
            <a:ext cx="8352928" cy="4680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137420"/>
            <a:ext cx="7632848" cy="64807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88238" y="5226953"/>
            <a:ext cx="874712" cy="20902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FCEB-0D14-448D-BA4B-B8F5B0DBD2BD}" type="datetime1">
              <a:rPr lang="fi-FI"/>
              <a:pPr>
                <a:defRPr/>
              </a:pPr>
              <a:t>28.5.2018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2764" y="5226953"/>
            <a:ext cx="4435475" cy="20902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nimi / Tekijä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51838" y="5214600"/>
            <a:ext cx="360362" cy="20902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E68D6-3022-4724-B45D-44A0B3B7D6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isällön paikkamerkki 2"/>
          <p:cNvSpPr>
            <a:spLocks noGrp="1"/>
          </p:cNvSpPr>
          <p:nvPr>
            <p:ph idx="1"/>
          </p:nvPr>
        </p:nvSpPr>
        <p:spPr>
          <a:xfrm>
            <a:off x="755576" y="2785492"/>
            <a:ext cx="7632848" cy="360040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rgbClr val="FFFFFF"/>
                </a:solidFill>
              </a:defRPr>
            </a:lvl1pPr>
            <a:lvl2pPr marL="361950" indent="0">
              <a:buFontTx/>
              <a:buNone/>
              <a:defRPr>
                <a:solidFill>
                  <a:srgbClr val="FFFFFF"/>
                </a:solidFill>
              </a:defRPr>
            </a:lvl2pPr>
            <a:lvl3pPr marL="80645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163638" indent="0">
              <a:buFontTx/>
              <a:buNone/>
              <a:defRPr>
                <a:solidFill>
                  <a:srgbClr val="FFFFFF"/>
                </a:solidFill>
              </a:defRPr>
            </a:lvl4pPr>
            <a:lvl5pPr marL="151765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405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35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2"/>
          <p:cNvSpPr>
            <a:spLocks noGrp="1"/>
          </p:cNvSpPr>
          <p:nvPr>
            <p:ph type="pic" idx="13"/>
          </p:nvPr>
        </p:nvSpPr>
        <p:spPr>
          <a:xfrm>
            <a:off x="395536" y="409228"/>
            <a:ext cx="8352928" cy="2304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5536" y="2857500"/>
            <a:ext cx="8352928" cy="1296144"/>
          </a:xfrm>
        </p:spPr>
        <p:txBody>
          <a:bodyPr/>
          <a:lstStyle>
            <a:lvl1pPr>
              <a:lnSpc>
                <a:spcPts val="4200"/>
              </a:lnSpc>
              <a:defRPr sz="3300" baseline="0"/>
            </a:lvl1pPr>
          </a:lstStyle>
          <a:p>
            <a:r>
              <a:rPr lang="fi-FI" dirty="0"/>
              <a:t>Hyvällä tieteellä on tekijänsä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5536" y="4225652"/>
            <a:ext cx="8352928" cy="288032"/>
          </a:xfrm>
        </p:spPr>
        <p:txBody>
          <a:bodyPr rIns="91440"/>
          <a:lstStyle>
            <a:lvl1pPr marL="0" indent="0">
              <a:buFontTx/>
              <a:buNone/>
              <a:defRPr sz="1400" i="0">
                <a:solidFill>
                  <a:schemeClr val="tx1"/>
                </a:solidFill>
              </a:defRPr>
            </a:lvl1pPr>
          </a:lstStyle>
          <a:p>
            <a:pPr eaLnBrk="1" hangingPunct="1"/>
            <a:r>
              <a:rPr lang="fi-FI" dirty="0">
                <a:latin typeface="Palatino Linotype" charset="0"/>
              </a:rPr>
              <a:t>Luentotilaisuus Mallipaikassa 30.10.2015</a:t>
            </a:r>
          </a:p>
        </p:txBody>
      </p:sp>
      <p:sp>
        <p:nvSpPr>
          <p:cNvPr id="11" name="Tekstiruutu 10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Eastern Finland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n paikkamerkki 5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4513684"/>
            <a:ext cx="8352928" cy="288032"/>
          </a:xfrm>
        </p:spPr>
        <p:txBody>
          <a:bodyPr/>
          <a:lstStyle>
            <a:lvl1pPr marL="0" indent="0" algn="l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Etunimi Sukunimi </a:t>
            </a:r>
          </a:p>
        </p:txBody>
      </p:sp>
    </p:spTree>
    <p:extLst>
      <p:ext uri="{BB962C8B-B14F-4D97-AF65-F5344CB8AC3E}">
        <p14:creationId xmlns:p14="http://schemas.microsoft.com/office/powerpoint/2010/main" val="32965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547688"/>
            <a:ext cx="8352928" cy="84005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537230"/>
            <a:ext cx="8352928" cy="3480594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187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547688"/>
            <a:ext cx="8352928" cy="84005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537230"/>
            <a:ext cx="4896544" cy="3480594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5436096" y="1561356"/>
            <a:ext cx="3312368" cy="34563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8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485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18743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3568" y="2209428"/>
            <a:ext cx="7992888" cy="1296144"/>
          </a:xfrm>
        </p:spPr>
        <p:txBody>
          <a:bodyPr/>
          <a:lstStyle>
            <a:lvl1pPr>
              <a:lnSpc>
                <a:spcPts val="4200"/>
              </a:lnSpc>
              <a:defRPr sz="3300"/>
            </a:lvl1pPr>
          </a:lstStyle>
          <a:p>
            <a:r>
              <a:rPr lang="fi-FI" dirty="0"/>
              <a:t>Lisää esityksen otsikko napsauttamalla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3568" y="3505572"/>
            <a:ext cx="7992888" cy="288032"/>
          </a:xfrm>
        </p:spPr>
        <p:txBody>
          <a:bodyPr rIns="91440"/>
          <a:lstStyle>
            <a:lvl1pPr marL="0" indent="0">
              <a:buFontTx/>
              <a:buNone/>
              <a:defRPr sz="1400" i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alaotsikon perustyyliä napsauttamalla</a:t>
            </a:r>
          </a:p>
        </p:txBody>
      </p:sp>
      <p:sp>
        <p:nvSpPr>
          <p:cNvPr id="11" name="Tekstiruutu 10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 of Eastern Finland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0" hasCustomPrompt="1"/>
          </p:nvPr>
        </p:nvSpPr>
        <p:spPr>
          <a:xfrm>
            <a:off x="5148064" y="5161756"/>
            <a:ext cx="3600400" cy="288032"/>
          </a:xfrm>
        </p:spPr>
        <p:txBody>
          <a:bodyPr/>
          <a:lstStyle>
            <a:lvl1pPr marL="0" indent="0" algn="r">
              <a:buNone/>
              <a:defRPr sz="1200" i="1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Etunimi Sukunimi </a:t>
            </a:r>
          </a:p>
        </p:txBody>
      </p:sp>
      <p:pic>
        <p:nvPicPr>
          <p:cNvPr id="18" name="Kuva 17" descr="UEF_tunnus_harmaa_tausta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53" y="401520"/>
            <a:ext cx="1433153" cy="13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älilehti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95536" y="409228"/>
            <a:ext cx="8352928" cy="46805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137420"/>
            <a:ext cx="7632848" cy="64807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2785492"/>
            <a:ext cx="7632848" cy="360040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rgbClr val="FFFFFF"/>
                </a:solidFill>
              </a:defRPr>
            </a:lvl1pPr>
            <a:lvl2pPr marL="361950" indent="0">
              <a:buFontTx/>
              <a:buNone/>
              <a:defRPr>
                <a:solidFill>
                  <a:srgbClr val="FFFFFF"/>
                </a:solidFill>
              </a:defRPr>
            </a:lvl2pPr>
            <a:lvl3pPr marL="80645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163638" indent="0">
              <a:buFontTx/>
              <a:buNone/>
              <a:defRPr>
                <a:solidFill>
                  <a:srgbClr val="FFFFFF"/>
                </a:solidFill>
              </a:defRPr>
            </a:lvl4pPr>
            <a:lvl5pPr marL="151765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71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95536" y="409228"/>
            <a:ext cx="8352928" cy="4680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137420"/>
            <a:ext cx="7632848" cy="64807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isällön paikkamerkki 2"/>
          <p:cNvSpPr>
            <a:spLocks noGrp="1"/>
          </p:cNvSpPr>
          <p:nvPr>
            <p:ph idx="1"/>
          </p:nvPr>
        </p:nvSpPr>
        <p:spPr>
          <a:xfrm>
            <a:off x="755576" y="2785492"/>
            <a:ext cx="7632848" cy="360040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rgbClr val="FFFFFF"/>
                </a:solidFill>
              </a:defRPr>
            </a:lvl1pPr>
            <a:lvl2pPr marL="361950" indent="0">
              <a:buFontTx/>
              <a:buNone/>
              <a:defRPr>
                <a:solidFill>
                  <a:srgbClr val="FFFFFF"/>
                </a:solidFill>
              </a:defRPr>
            </a:lvl2pPr>
            <a:lvl3pPr marL="80645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163638" indent="0">
              <a:buFontTx/>
              <a:buNone/>
              <a:defRPr>
                <a:solidFill>
                  <a:srgbClr val="FFFFFF"/>
                </a:solidFill>
              </a:defRPr>
            </a:lvl4pPr>
            <a:lvl5pPr marL="151765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4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7688"/>
            <a:ext cx="8316664" cy="84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37230"/>
            <a:ext cx="8316664" cy="348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" name="Tekstiruutu 1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of Eastern Finland</a:t>
            </a:r>
          </a:p>
        </p:txBody>
      </p:sp>
      <p:sp>
        <p:nvSpPr>
          <p:cNvPr id="11" name="Suorakulmio 10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" name="Kuva 17" descr="UEF_tunnus_harmaa_tausta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53" y="401520"/>
            <a:ext cx="1433153" cy="13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2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79" r:id="rId2"/>
  </p:sldLayoutIdLst>
  <p:hf hdr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2000">
          <a:solidFill>
            <a:srgbClr val="353535"/>
          </a:solidFill>
          <a:latin typeface="+mn-lt"/>
          <a:ea typeface="+mn-ea"/>
          <a:cs typeface="+mn-cs"/>
        </a:defRPr>
      </a:lvl1pPr>
      <a:lvl2pPr marL="627063" indent="-2651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984250" indent="-1778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1600">
          <a:solidFill>
            <a:srgbClr val="353535"/>
          </a:solidFill>
          <a:latin typeface="+mn-lt"/>
        </a:defRPr>
      </a:lvl3pPr>
      <a:lvl4pPr marL="1338263" indent="-174625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 sz="1400">
          <a:solidFill>
            <a:srgbClr val="353535"/>
          </a:solidFill>
          <a:latin typeface="+mn-lt"/>
        </a:defRPr>
      </a:lvl4pPr>
      <a:lvl5pPr marL="1706563" indent="-1889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»"/>
        <a:defRPr sz="1400">
          <a:solidFill>
            <a:srgbClr val="353535"/>
          </a:solidFill>
          <a:latin typeface="+mn-lt"/>
        </a:defRPr>
      </a:lvl5pPr>
      <a:lvl6pPr marL="21637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6pPr>
      <a:lvl7pPr marL="26209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7pPr>
      <a:lvl8pPr marL="30781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8pPr>
      <a:lvl9pPr marL="35353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7688"/>
            <a:ext cx="8316664" cy="84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37230"/>
            <a:ext cx="8316664" cy="348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" name="Tekstiruutu 1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of Eastern Finland</a:t>
            </a:r>
          </a:p>
        </p:txBody>
      </p:sp>
      <p:sp>
        <p:nvSpPr>
          <p:cNvPr id="11" name="Suorakulmio 10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729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8" r:id="rId3"/>
    <p:sldLayoutId id="2147483813" r:id="rId4"/>
    <p:sldLayoutId id="2147483815" r:id="rId5"/>
  </p:sldLayoutIdLst>
  <p:hf hdr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2000">
          <a:solidFill>
            <a:srgbClr val="353535"/>
          </a:solidFill>
          <a:latin typeface="+mn-lt"/>
          <a:ea typeface="+mn-ea"/>
          <a:cs typeface="+mn-cs"/>
        </a:defRPr>
      </a:lvl1pPr>
      <a:lvl2pPr marL="627063" indent="-2651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984250" indent="-1778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1600">
          <a:solidFill>
            <a:srgbClr val="353535"/>
          </a:solidFill>
          <a:latin typeface="+mn-lt"/>
        </a:defRPr>
      </a:lvl3pPr>
      <a:lvl4pPr marL="1338263" indent="-174625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 sz="1400">
          <a:solidFill>
            <a:srgbClr val="353535"/>
          </a:solidFill>
          <a:latin typeface="+mn-lt"/>
        </a:defRPr>
      </a:lvl4pPr>
      <a:lvl5pPr marL="1706563" indent="-1889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»"/>
        <a:defRPr sz="1400">
          <a:solidFill>
            <a:srgbClr val="353535"/>
          </a:solidFill>
          <a:latin typeface="+mn-lt"/>
        </a:defRPr>
      </a:lvl5pPr>
      <a:lvl6pPr marL="21637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6pPr>
      <a:lvl7pPr marL="26209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7pPr>
      <a:lvl8pPr marL="30781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8pPr>
      <a:lvl9pPr marL="35353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353444"/>
            <a:ext cx="799306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2929507"/>
            <a:ext cx="799306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Tekstiruutu 15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of Eastern Finland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820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7" r:id="rId2"/>
    <p:sldLayoutId id="2147483771" r:id="rId3"/>
    <p:sldLayoutId id="2147483811" r:id="rId4"/>
  </p:sldLayoutIdLst>
  <p:hf hdr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 sz="2000" i="1">
          <a:solidFill>
            <a:srgbClr val="353535"/>
          </a:solidFill>
          <a:latin typeface="+mn-lt"/>
          <a:ea typeface="+mn-ea"/>
          <a:cs typeface="+mn-cs"/>
        </a:defRPr>
      </a:lvl1pPr>
      <a:lvl2pPr marL="361950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>
          <a:solidFill>
            <a:srgbClr val="353535"/>
          </a:solidFill>
          <a:latin typeface="+mn-lt"/>
        </a:defRPr>
      </a:lvl2pPr>
      <a:lvl3pPr marL="806450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 sz="1600">
          <a:solidFill>
            <a:srgbClr val="353535"/>
          </a:solidFill>
          <a:latin typeface="+mn-lt"/>
        </a:defRPr>
      </a:lvl3pPr>
      <a:lvl4pPr marL="1163638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 sz="1400">
          <a:solidFill>
            <a:srgbClr val="353535"/>
          </a:solidFill>
          <a:latin typeface="+mn-lt"/>
        </a:defRPr>
      </a:lvl4pPr>
      <a:lvl5pPr marL="1517650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 sz="1400">
          <a:solidFill>
            <a:srgbClr val="353535"/>
          </a:solidFill>
          <a:latin typeface="+mn-lt"/>
        </a:defRPr>
      </a:lvl5pPr>
      <a:lvl6pPr marL="21637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6pPr>
      <a:lvl7pPr marL="26209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7pPr>
      <a:lvl8pPr marL="30781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8pPr>
      <a:lvl9pPr marL="35353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51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hf hdr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2000">
          <a:solidFill>
            <a:srgbClr val="353535"/>
          </a:solidFill>
          <a:latin typeface="+mn-lt"/>
          <a:ea typeface="+mn-ea"/>
          <a:cs typeface="+mn-cs"/>
        </a:defRPr>
      </a:lvl1pPr>
      <a:lvl2pPr marL="627063" indent="-2651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984250" indent="-1778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1600">
          <a:solidFill>
            <a:srgbClr val="353535"/>
          </a:solidFill>
          <a:latin typeface="+mn-lt"/>
        </a:defRPr>
      </a:lvl3pPr>
      <a:lvl4pPr marL="1338263" indent="-174625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 sz="1400">
          <a:solidFill>
            <a:srgbClr val="353535"/>
          </a:solidFill>
          <a:latin typeface="+mn-lt"/>
        </a:defRPr>
      </a:lvl4pPr>
      <a:lvl5pPr marL="1706563" indent="-1889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»"/>
        <a:defRPr sz="1400">
          <a:solidFill>
            <a:srgbClr val="353535"/>
          </a:solidFill>
          <a:latin typeface="+mn-lt"/>
        </a:defRPr>
      </a:lvl5pPr>
      <a:lvl6pPr marL="21637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6pPr>
      <a:lvl7pPr marL="26209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7pPr>
      <a:lvl8pPr marL="30781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8pPr>
      <a:lvl9pPr marL="35353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503548" y="1849388"/>
            <a:ext cx="7992888" cy="1296144"/>
          </a:xfrm>
        </p:spPr>
        <p:txBody>
          <a:bodyPr/>
          <a:lstStyle/>
          <a:p>
            <a:r>
              <a:rPr lang="fi-FI" sz="2800" dirty="0"/>
              <a:t>Opettajajohtajuus </a:t>
            </a:r>
            <a:r>
              <a:rPr lang="fi-FI" sz="2800" dirty="0" smtClean="0"/>
              <a:t>jaetun pedagogisen johtajuuden ytimessä </a:t>
            </a: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/>
              <a:t/>
            </a:r>
            <a:br>
              <a:rPr lang="fi-FI" sz="2800" dirty="0"/>
            </a:br>
            <a:endParaRPr lang="fi-FI" sz="1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3865612"/>
            <a:ext cx="7992888" cy="936104"/>
          </a:xfrm>
        </p:spPr>
        <p:txBody>
          <a:bodyPr/>
          <a:lstStyle/>
          <a:p>
            <a:r>
              <a:rPr lang="fi-FI" sz="1800" dirty="0"/>
              <a:t>KT, </a:t>
            </a:r>
            <a:r>
              <a:rPr lang="fi-FI" sz="1800" dirty="0" err="1"/>
              <a:t>PhD</a:t>
            </a:r>
            <a:r>
              <a:rPr lang="fi-FI" sz="1800" dirty="0"/>
              <a:t> Yliopistonlehtori Johanna Heikka </a:t>
            </a:r>
          </a:p>
          <a:p>
            <a:r>
              <a:rPr lang="fi-FI" sz="1800" dirty="0"/>
              <a:t>Itä-Suomen yliopisto</a:t>
            </a:r>
          </a:p>
          <a:p>
            <a:r>
              <a:rPr lang="fi-FI" sz="1800" dirty="0"/>
              <a:t/>
            </a:r>
            <a:br>
              <a:rPr lang="fi-FI" sz="1800" dirty="0"/>
            </a:br>
            <a:endParaRPr lang="fi-FI" dirty="0"/>
          </a:p>
        </p:txBody>
      </p:sp>
      <p:sp>
        <p:nvSpPr>
          <p:cNvPr id="5" name="Alaotsikko 3"/>
          <p:cNvSpPr txBox="1">
            <a:spLocks/>
          </p:cNvSpPr>
          <p:nvPr/>
        </p:nvSpPr>
        <p:spPr bwMode="auto">
          <a:xfrm>
            <a:off x="611560" y="4513684"/>
            <a:ext cx="806489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Tx/>
              <a:buNone/>
              <a:defRPr sz="1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984250" indent="-1778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600">
                <a:solidFill>
                  <a:srgbClr val="353535"/>
                </a:solidFill>
                <a:latin typeface="+mn-lt"/>
              </a:defRPr>
            </a:lvl3pPr>
            <a:lvl4pPr marL="1338263" indent="-17462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400">
                <a:solidFill>
                  <a:srgbClr val="353535"/>
                </a:solidFill>
                <a:latin typeface="+mn-lt"/>
              </a:defRPr>
            </a:lvl4pPr>
            <a:lvl5pPr marL="1706563" indent="-1889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400">
                <a:solidFill>
                  <a:srgbClr val="353535"/>
                </a:solidFill>
                <a:latin typeface="+mn-lt"/>
              </a:defRPr>
            </a:lvl5pPr>
            <a:lvl6pPr marL="21637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6209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0781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5353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fi-FI" dirty="0"/>
          </a:p>
          <a:p>
            <a:r>
              <a:rPr lang="fi-FI" sz="1800" dirty="0"/>
              <a:t>Varhaiskasvatuksen Johtajuusfoorumi </a:t>
            </a:r>
            <a:r>
              <a:rPr lang="fi-FI" sz="1800" dirty="0" smtClean="0"/>
              <a:t>2018</a:t>
            </a:r>
            <a:endParaRPr lang="fi-FI" sz="1800" b="1" kern="0" dirty="0"/>
          </a:p>
        </p:txBody>
      </p:sp>
    </p:spTree>
    <p:extLst>
      <p:ext uri="{BB962C8B-B14F-4D97-AF65-F5344CB8AC3E}">
        <p14:creationId xmlns:p14="http://schemas.microsoft.com/office/powerpoint/2010/main" val="207588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Lastentarhanopettaja vastaa pedagogiikasta ja pedagogisesta kehittämisestä kasvattajatiimissään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407573"/>
            <a:ext cx="5328592" cy="426965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4505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Lastentarhanopettaja pedagogiikan suunnittelun johtajana kasvattajatiimin tiimipalaverissa (Waniganayake et al. 2018)</a:t>
            </a:r>
            <a:endParaRPr lang="fi-FI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Lastentarhanopettajan toiminnan ja osaamisen merkitys kasvattajatiimin suunnittelukäytäntöjen muotoutumisessa on suuri</a:t>
            </a:r>
          </a:p>
          <a:p>
            <a:r>
              <a:rPr lang="fi-FI" dirty="0" smtClean="0"/>
              <a:t>Lastentarhanopettajan toiminta ja vuorovaikutus tiimipalaverissa vaikuttaa keskeisesti siihen, millaiseksi kasvattajatiimin pedagogiikan suunnittelu muodostuu</a:t>
            </a:r>
          </a:p>
          <a:p>
            <a:r>
              <a:rPr lang="fi-FI" dirty="0" smtClean="0"/>
              <a:t>Lastentarhanopettajan kyky johtaa suunnittelua kasvattajatiimissään vaihtelee</a:t>
            </a:r>
          </a:p>
          <a:p>
            <a:r>
              <a:rPr lang="fi-FI" dirty="0" smtClean="0"/>
              <a:t>Tutkimus tunnisti kolme suunnittelutyyppiä kasvattajatiimin tiimipalaverissa, joissa lastentarhanopettaja liittää suunnittelun pedagogiikan havainnointiin ja arviointiin eritasoisesti 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321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12CEAD-BC27-4131-AA9C-F4D329D8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Toiminta ja pedagogiikka perustuu havainnointiin ja arviointiin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0F567D-0152-4EEF-A902-3D7A1FFFC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Suunnittelu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perustuu</a:t>
            </a:r>
            <a:r>
              <a:rPr lang="en-US" dirty="0"/>
              <a:t> </a:t>
            </a:r>
            <a:r>
              <a:rPr lang="en-US" dirty="0" err="1"/>
              <a:t>aiemman</a:t>
            </a:r>
            <a:r>
              <a:rPr lang="en-US" dirty="0"/>
              <a:t> </a:t>
            </a:r>
            <a:r>
              <a:rPr lang="en-US" dirty="0" err="1"/>
              <a:t>toiminnan</a:t>
            </a:r>
            <a:r>
              <a:rPr lang="en-US" dirty="0"/>
              <a:t> ja </a:t>
            </a:r>
            <a:r>
              <a:rPr lang="en-US" dirty="0" err="1"/>
              <a:t>lasten</a:t>
            </a:r>
            <a:r>
              <a:rPr lang="en-US" dirty="0"/>
              <a:t> </a:t>
            </a:r>
            <a:r>
              <a:rPr lang="en-US" dirty="0" err="1"/>
              <a:t>havainnointiin</a:t>
            </a:r>
            <a:r>
              <a:rPr lang="en-US" dirty="0"/>
              <a:t> ja </a:t>
            </a:r>
            <a:r>
              <a:rPr lang="en-US" dirty="0" err="1"/>
              <a:t>arviointiin</a:t>
            </a:r>
            <a:endParaRPr lang="en-US" dirty="0"/>
          </a:p>
          <a:p>
            <a:r>
              <a:rPr lang="en-US" dirty="0" err="1"/>
              <a:t>Suunnittelulle</a:t>
            </a:r>
            <a:r>
              <a:rPr lang="en-US" dirty="0"/>
              <a:t> </a:t>
            </a:r>
            <a:r>
              <a:rPr lang="en-US" dirty="0" err="1"/>
              <a:t>tyypillisiä</a:t>
            </a:r>
            <a:r>
              <a:rPr lang="en-US" dirty="0"/>
              <a:t> </a:t>
            </a:r>
            <a:r>
              <a:rPr lang="en-US" dirty="0" err="1"/>
              <a:t>piirteitä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Suunnittelussa</a:t>
            </a:r>
            <a:r>
              <a:rPr lang="en-US" dirty="0"/>
              <a:t> </a:t>
            </a:r>
            <a:r>
              <a:rPr lang="en-US" dirty="0" err="1"/>
              <a:t>hyödynnettiin</a:t>
            </a:r>
            <a:r>
              <a:rPr lang="en-US" dirty="0"/>
              <a:t> </a:t>
            </a:r>
            <a:r>
              <a:rPr lang="en-US" dirty="0" err="1"/>
              <a:t>kasvattajatiimin</a:t>
            </a:r>
            <a:r>
              <a:rPr lang="en-US" dirty="0"/>
              <a:t> </a:t>
            </a:r>
            <a:r>
              <a:rPr lang="en-US" dirty="0" err="1"/>
              <a:t>havaintoja</a:t>
            </a:r>
            <a:r>
              <a:rPr lang="en-US" dirty="0"/>
              <a:t> </a:t>
            </a:r>
            <a:r>
              <a:rPr lang="en-US" dirty="0" err="1"/>
              <a:t>lapsista</a:t>
            </a:r>
            <a:endParaRPr lang="en-US" dirty="0"/>
          </a:p>
          <a:p>
            <a:pPr lvl="1"/>
            <a:r>
              <a:rPr lang="en-US" dirty="0" err="1"/>
              <a:t>Suunnittelu</a:t>
            </a:r>
            <a:r>
              <a:rPr lang="en-US" dirty="0"/>
              <a:t> </a:t>
            </a:r>
            <a:r>
              <a:rPr lang="en-US" dirty="0" err="1"/>
              <a:t>kohdistui</a:t>
            </a:r>
            <a:r>
              <a:rPr lang="en-US" dirty="0"/>
              <a:t> </a:t>
            </a:r>
            <a:r>
              <a:rPr lang="en-US" dirty="0" err="1"/>
              <a:t>yksittäisten</a:t>
            </a:r>
            <a:r>
              <a:rPr lang="en-US" dirty="0"/>
              <a:t> </a:t>
            </a:r>
            <a:r>
              <a:rPr lang="en-US" dirty="0" err="1"/>
              <a:t>lasten</a:t>
            </a:r>
            <a:r>
              <a:rPr lang="en-US" dirty="0"/>
              <a:t> </a:t>
            </a:r>
            <a:r>
              <a:rPr lang="en-US" dirty="0" err="1"/>
              <a:t>ohjaamiseen</a:t>
            </a:r>
            <a:r>
              <a:rPr lang="en-US" dirty="0"/>
              <a:t> ja </a:t>
            </a:r>
            <a:r>
              <a:rPr lang="en-US" dirty="0" err="1"/>
              <a:t>lähitulevaisuuden</a:t>
            </a:r>
            <a:r>
              <a:rPr lang="en-US" dirty="0"/>
              <a:t> </a:t>
            </a:r>
            <a:r>
              <a:rPr lang="en-US" dirty="0" err="1"/>
              <a:t>suunnitteluun</a:t>
            </a:r>
            <a:endParaRPr lang="en-US" dirty="0"/>
          </a:p>
          <a:p>
            <a:r>
              <a:rPr lang="en-US" dirty="0" err="1"/>
              <a:t>Opettajajohtajuus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havaintonsa</a:t>
            </a:r>
            <a:r>
              <a:rPr lang="en-US" dirty="0"/>
              <a:t> </a:t>
            </a:r>
            <a:r>
              <a:rPr lang="en-US" dirty="0" err="1"/>
              <a:t>yhteiseen</a:t>
            </a:r>
            <a:r>
              <a:rPr lang="en-US" dirty="0"/>
              <a:t> </a:t>
            </a:r>
            <a:r>
              <a:rPr lang="en-US" dirty="0" err="1"/>
              <a:t>suunnitteluun</a:t>
            </a:r>
            <a:endParaRPr lang="en-US" dirty="0"/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antoi</a:t>
            </a:r>
            <a:r>
              <a:rPr lang="en-US" dirty="0"/>
              <a:t> </a:t>
            </a:r>
            <a:r>
              <a:rPr lang="en-US" dirty="0" err="1"/>
              <a:t>ohjeita</a:t>
            </a:r>
            <a:r>
              <a:rPr lang="en-US" dirty="0"/>
              <a:t> </a:t>
            </a:r>
            <a:r>
              <a:rPr lang="en-US" dirty="0" err="1"/>
              <a:t>siihen</a:t>
            </a:r>
            <a:r>
              <a:rPr lang="en-US" dirty="0"/>
              <a:t>,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yksittäisiä</a:t>
            </a:r>
            <a:r>
              <a:rPr lang="en-US" dirty="0"/>
              <a:t> </a:t>
            </a:r>
            <a:r>
              <a:rPr lang="en-US" dirty="0" err="1"/>
              <a:t>lapsia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ohjata</a:t>
            </a:r>
            <a:r>
              <a:rPr lang="en-US" dirty="0"/>
              <a:t> </a:t>
            </a:r>
            <a:r>
              <a:rPr lang="en-US" dirty="0" err="1"/>
              <a:t>vastaavissa</a:t>
            </a:r>
            <a:r>
              <a:rPr lang="en-US" dirty="0"/>
              <a:t> </a:t>
            </a:r>
            <a:r>
              <a:rPr lang="en-US" dirty="0" err="1"/>
              <a:t>tilanteissa</a:t>
            </a:r>
            <a:endParaRPr lang="en-US" dirty="0"/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kuuntelee</a:t>
            </a:r>
            <a:r>
              <a:rPr lang="en-US" dirty="0"/>
              <a:t> </a:t>
            </a:r>
            <a:r>
              <a:rPr lang="en-US" dirty="0" err="1"/>
              <a:t>lastenhoitajien</a:t>
            </a:r>
            <a:r>
              <a:rPr lang="en-US" dirty="0"/>
              <a:t> </a:t>
            </a:r>
            <a:r>
              <a:rPr lang="en-US" dirty="0" err="1"/>
              <a:t>tekemiä</a:t>
            </a:r>
            <a:r>
              <a:rPr lang="en-US" dirty="0"/>
              <a:t> </a:t>
            </a:r>
            <a:r>
              <a:rPr lang="en-US" dirty="0" err="1"/>
              <a:t>havaintoja</a:t>
            </a:r>
            <a:r>
              <a:rPr lang="en-US" dirty="0"/>
              <a:t> </a:t>
            </a:r>
            <a:r>
              <a:rPr lang="en-US" dirty="0" err="1"/>
              <a:t>lapsista</a:t>
            </a:r>
            <a:r>
              <a:rPr lang="en-US" dirty="0"/>
              <a:t> ja </a:t>
            </a:r>
            <a:r>
              <a:rPr lang="en-US" dirty="0" err="1"/>
              <a:t>rohkaisee</a:t>
            </a:r>
            <a:r>
              <a:rPr lang="en-US" dirty="0"/>
              <a:t> </a:t>
            </a:r>
            <a:r>
              <a:rPr lang="en-US" dirty="0" err="1"/>
              <a:t>havainnointiin</a:t>
            </a:r>
            <a:endParaRPr lang="en-US" dirty="0"/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antoi</a:t>
            </a:r>
            <a:r>
              <a:rPr lang="en-US" dirty="0"/>
              <a:t> </a:t>
            </a:r>
            <a:r>
              <a:rPr lang="en-US" dirty="0" err="1"/>
              <a:t>harvoin</a:t>
            </a:r>
            <a:r>
              <a:rPr lang="en-US" dirty="0"/>
              <a:t> </a:t>
            </a:r>
            <a:r>
              <a:rPr lang="en-US" dirty="0" err="1"/>
              <a:t>ohjeita</a:t>
            </a:r>
            <a:r>
              <a:rPr lang="en-US" dirty="0"/>
              <a:t> </a:t>
            </a:r>
            <a:r>
              <a:rPr lang="en-US" dirty="0" err="1"/>
              <a:t>siihen</a:t>
            </a:r>
            <a:r>
              <a:rPr lang="en-US" dirty="0"/>
              <a:t>,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koko</a:t>
            </a:r>
            <a:r>
              <a:rPr lang="en-US" dirty="0"/>
              <a:t> </a:t>
            </a:r>
            <a:r>
              <a:rPr lang="en-US" dirty="0" err="1"/>
              <a:t>ryhmän</a:t>
            </a:r>
            <a:r>
              <a:rPr lang="en-US" dirty="0"/>
              <a:t> </a:t>
            </a:r>
            <a:r>
              <a:rPr lang="en-US" dirty="0" err="1"/>
              <a:t>toimintaa</a:t>
            </a:r>
            <a:r>
              <a:rPr lang="en-US" dirty="0"/>
              <a:t> </a:t>
            </a:r>
            <a:r>
              <a:rPr lang="en-US" dirty="0" err="1"/>
              <a:t>tulisi</a:t>
            </a:r>
            <a:r>
              <a:rPr lang="en-US" dirty="0"/>
              <a:t> </a:t>
            </a:r>
            <a:r>
              <a:rPr lang="en-US" dirty="0" err="1"/>
              <a:t>kehittää</a:t>
            </a:r>
            <a:r>
              <a:rPr lang="en-US" dirty="0"/>
              <a:t> </a:t>
            </a:r>
            <a:r>
              <a:rPr lang="en-US" dirty="0" err="1"/>
              <a:t>havaintojen</a:t>
            </a:r>
            <a:r>
              <a:rPr lang="en-US" dirty="0"/>
              <a:t> </a:t>
            </a:r>
            <a:r>
              <a:rPr lang="en-US" dirty="0" err="1"/>
              <a:t>pohjalta</a:t>
            </a:r>
            <a:r>
              <a:rPr lang="en-US" dirty="0"/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981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6CAB9E-9265-4544-926E-3AEC43D75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Pedagogiikan suunnittelu ei kytkeydy havainnointiin ja arviointiin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3D5D3A-AAB3-481E-916B-43D558038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Pedagogiikan</a:t>
            </a:r>
            <a:r>
              <a:rPr lang="en-US" dirty="0"/>
              <a:t> </a:t>
            </a:r>
            <a:r>
              <a:rPr lang="en-US" dirty="0" err="1"/>
              <a:t>suunnittelussa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oteta</a:t>
            </a:r>
            <a:r>
              <a:rPr lang="en-US" dirty="0"/>
              <a:t> </a:t>
            </a:r>
            <a:r>
              <a:rPr lang="en-US" dirty="0" err="1"/>
              <a:t>huomioon</a:t>
            </a:r>
            <a:r>
              <a:rPr lang="en-US" dirty="0"/>
              <a:t> </a:t>
            </a:r>
            <a:r>
              <a:rPr lang="en-US" dirty="0" err="1"/>
              <a:t>havaintoja</a:t>
            </a:r>
            <a:r>
              <a:rPr lang="en-US" dirty="0"/>
              <a:t> </a:t>
            </a:r>
            <a:r>
              <a:rPr lang="en-US" dirty="0" err="1"/>
              <a:t>aiemmasta</a:t>
            </a:r>
            <a:r>
              <a:rPr lang="en-US" dirty="0"/>
              <a:t> </a:t>
            </a:r>
            <a:r>
              <a:rPr lang="en-US" dirty="0" err="1"/>
              <a:t>toiminnasta</a:t>
            </a:r>
            <a:r>
              <a:rPr lang="en-US" dirty="0"/>
              <a:t> tai </a:t>
            </a:r>
            <a:r>
              <a:rPr lang="en-US" dirty="0" err="1"/>
              <a:t>lapsista</a:t>
            </a:r>
            <a:r>
              <a:rPr lang="en-US" dirty="0"/>
              <a:t>. </a:t>
            </a:r>
            <a:r>
              <a:rPr lang="en-US" dirty="0" err="1"/>
              <a:t>Suunnittelu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perustu</a:t>
            </a:r>
            <a:r>
              <a:rPr lang="en-US" dirty="0"/>
              <a:t> </a:t>
            </a:r>
            <a:r>
              <a:rPr lang="en-US" dirty="0" err="1"/>
              <a:t>toiminnan</a:t>
            </a:r>
            <a:r>
              <a:rPr lang="en-US" dirty="0"/>
              <a:t> </a:t>
            </a:r>
            <a:r>
              <a:rPr lang="en-US" dirty="0" err="1"/>
              <a:t>reflektointiin</a:t>
            </a:r>
            <a:r>
              <a:rPr lang="en-US" dirty="0"/>
              <a:t>. </a:t>
            </a:r>
          </a:p>
          <a:p>
            <a:r>
              <a:rPr lang="en-US" dirty="0" err="1"/>
              <a:t>Suunnittelulle</a:t>
            </a:r>
            <a:r>
              <a:rPr lang="en-US" dirty="0"/>
              <a:t> </a:t>
            </a:r>
            <a:r>
              <a:rPr lang="en-US" dirty="0" err="1"/>
              <a:t>tyypillisiä</a:t>
            </a:r>
            <a:r>
              <a:rPr lang="en-US" dirty="0"/>
              <a:t> </a:t>
            </a:r>
            <a:r>
              <a:rPr lang="en-US" dirty="0" err="1"/>
              <a:t>piirteitä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Suunnittelu</a:t>
            </a:r>
            <a:r>
              <a:rPr lang="en-US" dirty="0"/>
              <a:t> </a:t>
            </a:r>
            <a:r>
              <a:rPr lang="en-US" dirty="0" err="1"/>
              <a:t>perustuu</a:t>
            </a:r>
            <a:r>
              <a:rPr lang="en-US" dirty="0"/>
              <a:t> </a:t>
            </a:r>
            <a:r>
              <a:rPr lang="en-US" dirty="0" err="1"/>
              <a:t>pitkän</a:t>
            </a:r>
            <a:r>
              <a:rPr lang="en-US" dirty="0"/>
              <a:t> </a:t>
            </a:r>
            <a:r>
              <a:rPr lang="en-US" dirty="0" err="1"/>
              <a:t>aikavälin</a:t>
            </a:r>
            <a:r>
              <a:rPr lang="en-US" dirty="0"/>
              <a:t> </a:t>
            </a:r>
            <a:r>
              <a:rPr lang="en-US" dirty="0" err="1"/>
              <a:t>toiminnan</a:t>
            </a:r>
            <a:r>
              <a:rPr lang="en-US" dirty="0"/>
              <a:t> </a:t>
            </a:r>
            <a:r>
              <a:rPr lang="en-US" dirty="0" err="1"/>
              <a:t>suunnitelmiin</a:t>
            </a:r>
            <a:r>
              <a:rPr lang="en-US" dirty="0"/>
              <a:t> tai </a:t>
            </a:r>
            <a:r>
              <a:rPr lang="en-US" dirty="0" err="1"/>
              <a:t>opettajan</a:t>
            </a:r>
            <a:r>
              <a:rPr lang="en-US" dirty="0"/>
              <a:t> </a:t>
            </a:r>
            <a:r>
              <a:rPr lang="en-US" dirty="0" err="1"/>
              <a:t>ideoihin</a:t>
            </a:r>
            <a:endParaRPr lang="en-US" dirty="0"/>
          </a:p>
          <a:p>
            <a:pPr lvl="1"/>
            <a:r>
              <a:rPr lang="en-US" dirty="0" err="1"/>
              <a:t>Tulevan</a:t>
            </a:r>
            <a:r>
              <a:rPr lang="en-US" dirty="0"/>
              <a:t> </a:t>
            </a:r>
            <a:r>
              <a:rPr lang="en-US" dirty="0" err="1"/>
              <a:t>toiminnan</a:t>
            </a:r>
            <a:r>
              <a:rPr lang="en-US" dirty="0"/>
              <a:t> </a:t>
            </a:r>
            <a:r>
              <a:rPr lang="en-US" dirty="0" err="1"/>
              <a:t>suunnittelussa</a:t>
            </a:r>
            <a:r>
              <a:rPr lang="en-US" dirty="0"/>
              <a:t> </a:t>
            </a:r>
            <a:r>
              <a:rPr lang="en-US" dirty="0" err="1"/>
              <a:t>keskitytään</a:t>
            </a:r>
            <a:r>
              <a:rPr lang="en-US" dirty="0"/>
              <a:t> </a:t>
            </a:r>
            <a:r>
              <a:rPr lang="en-US" dirty="0" err="1"/>
              <a:t>lähitulevaisuuteen</a:t>
            </a:r>
            <a:r>
              <a:rPr lang="en-US" dirty="0"/>
              <a:t> ja </a:t>
            </a:r>
            <a:r>
              <a:rPr lang="en-US" dirty="0" err="1"/>
              <a:t>käytännön</a:t>
            </a:r>
            <a:r>
              <a:rPr lang="en-US" dirty="0"/>
              <a:t> </a:t>
            </a:r>
            <a:r>
              <a:rPr lang="en-US" dirty="0" err="1"/>
              <a:t>järjestelyihin</a:t>
            </a:r>
            <a:endParaRPr lang="en-US" dirty="0"/>
          </a:p>
          <a:p>
            <a:r>
              <a:rPr lang="en-US" dirty="0" err="1"/>
              <a:t>Opettajajohtajuus</a:t>
            </a:r>
            <a:endParaRPr lang="en-US" dirty="0"/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kertoo</a:t>
            </a:r>
            <a:r>
              <a:rPr lang="en-US" dirty="0"/>
              <a:t> </a:t>
            </a:r>
            <a:r>
              <a:rPr lang="en-US" dirty="0" err="1"/>
              <a:t>tiimille</a:t>
            </a:r>
            <a:r>
              <a:rPr lang="en-US" dirty="0"/>
              <a:t>,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hän</a:t>
            </a:r>
            <a:r>
              <a:rPr lang="en-US" dirty="0"/>
              <a:t> on </a:t>
            </a:r>
            <a:r>
              <a:rPr lang="en-US" dirty="0" err="1"/>
              <a:t>suunnittelut</a:t>
            </a:r>
            <a:endParaRPr lang="en-US" dirty="0"/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antaa</a:t>
            </a:r>
            <a:r>
              <a:rPr lang="en-US" dirty="0"/>
              <a:t> </a:t>
            </a:r>
            <a:r>
              <a:rPr lang="en-US" dirty="0" err="1"/>
              <a:t>käytännön</a:t>
            </a:r>
            <a:r>
              <a:rPr lang="en-US" dirty="0"/>
              <a:t> </a:t>
            </a:r>
            <a:r>
              <a:rPr lang="en-US" dirty="0" err="1"/>
              <a:t>ohjeistuksia</a:t>
            </a:r>
            <a:r>
              <a:rPr lang="en-US" dirty="0"/>
              <a:t> </a:t>
            </a:r>
            <a:r>
              <a:rPr lang="en-US" dirty="0" err="1"/>
              <a:t>kasvattajatiimille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1594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078D46-9C21-4826-9460-3FEE32DF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5212"/>
            <a:ext cx="8316664" cy="792089"/>
          </a:xfrm>
        </p:spPr>
        <p:txBody>
          <a:bodyPr>
            <a:normAutofit fontScale="90000"/>
          </a:bodyPr>
          <a:lstStyle/>
          <a:p>
            <a:r>
              <a:rPr lang="fi-FI" dirty="0"/>
              <a:t>Havainnointi ja arviointi ei johda toiminnan suunnitteluun tai kehittämiseen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895A8A-413C-477A-9AC2-0F060A574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57301"/>
            <a:ext cx="8316664" cy="3960523"/>
          </a:xfrm>
        </p:spPr>
        <p:txBody>
          <a:bodyPr/>
          <a:lstStyle/>
          <a:p>
            <a:r>
              <a:rPr lang="en-US" dirty="0" err="1"/>
              <a:t>Sisältää</a:t>
            </a:r>
            <a:r>
              <a:rPr lang="en-US" dirty="0"/>
              <a:t> </a:t>
            </a:r>
            <a:r>
              <a:rPr lang="en-US" dirty="0" err="1"/>
              <a:t>kasvattajatiimin</a:t>
            </a:r>
            <a:r>
              <a:rPr lang="en-US" dirty="0"/>
              <a:t> </a:t>
            </a:r>
            <a:r>
              <a:rPr lang="en-US" dirty="0" err="1"/>
              <a:t>keskusteluja</a:t>
            </a:r>
            <a:r>
              <a:rPr lang="en-US" dirty="0"/>
              <a:t> </a:t>
            </a:r>
            <a:r>
              <a:rPr lang="en-US" dirty="0" err="1"/>
              <a:t>yksittäisten</a:t>
            </a:r>
            <a:r>
              <a:rPr lang="en-US" dirty="0"/>
              <a:t> </a:t>
            </a:r>
            <a:r>
              <a:rPr lang="en-US" dirty="0" err="1"/>
              <a:t>lasten</a:t>
            </a:r>
            <a:r>
              <a:rPr lang="en-US" dirty="0"/>
              <a:t> </a:t>
            </a:r>
            <a:r>
              <a:rPr lang="en-US" dirty="0" err="1"/>
              <a:t>suoriutumisesta</a:t>
            </a:r>
            <a:r>
              <a:rPr lang="en-US" dirty="0"/>
              <a:t> </a:t>
            </a:r>
            <a:r>
              <a:rPr lang="en-US" dirty="0" err="1" smtClean="0"/>
              <a:t>tuokioilla</a:t>
            </a:r>
            <a:r>
              <a:rPr lang="en-US" dirty="0" smtClean="0"/>
              <a:t> </a:t>
            </a:r>
            <a:r>
              <a:rPr lang="en-US" dirty="0"/>
              <a:t>ja </a:t>
            </a:r>
            <a:r>
              <a:rPr lang="en-US" dirty="0" err="1"/>
              <a:t>pedagogiikan</a:t>
            </a:r>
            <a:r>
              <a:rPr lang="en-US" dirty="0"/>
              <a:t> </a:t>
            </a:r>
            <a:r>
              <a:rPr lang="en-US" dirty="0" err="1"/>
              <a:t>reflektointia</a:t>
            </a:r>
            <a:r>
              <a:rPr lang="en-US" dirty="0"/>
              <a:t>. </a:t>
            </a:r>
            <a:r>
              <a:rPr lang="en-US" dirty="0" err="1"/>
              <a:t>Reflektointi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johda</a:t>
            </a:r>
            <a:r>
              <a:rPr lang="en-US" dirty="0"/>
              <a:t> </a:t>
            </a:r>
            <a:r>
              <a:rPr lang="en-US" dirty="0" err="1"/>
              <a:t>lapselle</a:t>
            </a:r>
            <a:r>
              <a:rPr lang="en-US" dirty="0"/>
              <a:t> </a:t>
            </a:r>
            <a:r>
              <a:rPr lang="en-US" dirty="0" err="1"/>
              <a:t>annettavan</a:t>
            </a:r>
            <a:r>
              <a:rPr lang="en-US" dirty="0"/>
              <a:t> </a:t>
            </a:r>
            <a:r>
              <a:rPr lang="en-US" dirty="0" err="1"/>
              <a:t>tuen</a:t>
            </a:r>
            <a:r>
              <a:rPr lang="en-US" dirty="0"/>
              <a:t> tai </a:t>
            </a:r>
            <a:r>
              <a:rPr lang="en-US" dirty="0" err="1"/>
              <a:t>tulevan</a:t>
            </a:r>
            <a:r>
              <a:rPr lang="en-US" dirty="0"/>
              <a:t> </a:t>
            </a:r>
            <a:r>
              <a:rPr lang="en-US" dirty="0" err="1"/>
              <a:t>toiminnan</a:t>
            </a:r>
            <a:r>
              <a:rPr lang="en-US" dirty="0"/>
              <a:t> </a:t>
            </a:r>
            <a:r>
              <a:rPr lang="en-US" dirty="0" err="1"/>
              <a:t>suunnitteluun</a:t>
            </a:r>
            <a:r>
              <a:rPr lang="en-US" dirty="0"/>
              <a:t>  </a:t>
            </a:r>
          </a:p>
          <a:p>
            <a:r>
              <a:rPr lang="en-US" dirty="0" err="1"/>
              <a:t>Suunnittelulle</a:t>
            </a:r>
            <a:r>
              <a:rPr lang="en-US" dirty="0"/>
              <a:t> </a:t>
            </a:r>
            <a:r>
              <a:rPr lang="en-US" dirty="0" err="1"/>
              <a:t>tyypillisiä</a:t>
            </a:r>
            <a:r>
              <a:rPr lang="en-US" dirty="0"/>
              <a:t> </a:t>
            </a:r>
            <a:r>
              <a:rPr lang="en-US" dirty="0" err="1"/>
              <a:t>piirteitä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Lastenhoitajat</a:t>
            </a:r>
            <a:r>
              <a:rPr lang="en-US" dirty="0"/>
              <a:t> </a:t>
            </a:r>
            <a:r>
              <a:rPr lang="en-US" dirty="0" err="1"/>
              <a:t>tuovat</a:t>
            </a:r>
            <a:r>
              <a:rPr lang="en-US" dirty="0"/>
              <a:t> </a:t>
            </a:r>
            <a:r>
              <a:rPr lang="en-US" dirty="0" err="1"/>
              <a:t>esille</a:t>
            </a:r>
            <a:r>
              <a:rPr lang="en-US" dirty="0"/>
              <a:t> </a:t>
            </a:r>
            <a:r>
              <a:rPr lang="en-US" dirty="0" err="1"/>
              <a:t>havaintojaan</a:t>
            </a:r>
            <a:r>
              <a:rPr lang="en-US" dirty="0"/>
              <a:t> </a:t>
            </a:r>
            <a:r>
              <a:rPr lang="en-US" dirty="0" err="1"/>
              <a:t>yksittäisistä</a:t>
            </a:r>
            <a:r>
              <a:rPr lang="en-US" dirty="0"/>
              <a:t> </a:t>
            </a:r>
            <a:r>
              <a:rPr lang="en-US" dirty="0" err="1"/>
              <a:t>lapsista</a:t>
            </a:r>
            <a:endParaRPr lang="en-US" dirty="0"/>
          </a:p>
          <a:p>
            <a:pPr lvl="1"/>
            <a:r>
              <a:rPr lang="en-US" dirty="0" err="1"/>
              <a:t>Toiminnot</a:t>
            </a:r>
            <a:r>
              <a:rPr lang="en-US" dirty="0"/>
              <a:t> </a:t>
            </a:r>
            <a:r>
              <a:rPr lang="en-US" dirty="0" err="1"/>
              <a:t>olivat</a:t>
            </a:r>
            <a:r>
              <a:rPr lang="en-US" dirty="0"/>
              <a:t> </a:t>
            </a:r>
            <a:r>
              <a:rPr lang="en-US" dirty="0" err="1"/>
              <a:t>lastenhoitajien</a:t>
            </a:r>
            <a:r>
              <a:rPr lang="en-US" dirty="0"/>
              <a:t> </a:t>
            </a:r>
            <a:r>
              <a:rPr lang="en-US" dirty="0" err="1"/>
              <a:t>ohjaamia</a:t>
            </a:r>
            <a:r>
              <a:rPr lang="en-US" dirty="0"/>
              <a:t> </a:t>
            </a:r>
            <a:r>
              <a:rPr lang="en-US" dirty="0" err="1"/>
              <a:t>ilman</a:t>
            </a:r>
            <a:r>
              <a:rPr lang="en-US" dirty="0"/>
              <a:t> </a:t>
            </a:r>
            <a:r>
              <a:rPr lang="en-US" dirty="0" err="1"/>
              <a:t>opettajan</a:t>
            </a:r>
            <a:r>
              <a:rPr lang="en-US" dirty="0"/>
              <a:t> </a:t>
            </a:r>
            <a:r>
              <a:rPr lang="en-US" dirty="0" err="1"/>
              <a:t>läsnäoloa</a:t>
            </a:r>
            <a:endParaRPr lang="en-US" dirty="0"/>
          </a:p>
          <a:p>
            <a:r>
              <a:rPr lang="en-US" dirty="0" err="1"/>
              <a:t>Opettajajohtajuus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esitti</a:t>
            </a:r>
            <a:r>
              <a:rPr lang="en-US" dirty="0"/>
              <a:t> </a:t>
            </a:r>
            <a:r>
              <a:rPr lang="en-US" dirty="0" err="1"/>
              <a:t>kysymyksiä</a:t>
            </a:r>
            <a:r>
              <a:rPr lang="en-US" dirty="0"/>
              <a:t> </a:t>
            </a:r>
            <a:r>
              <a:rPr lang="en-US" dirty="0" err="1" smtClean="0"/>
              <a:t>tarkoituksenaan</a:t>
            </a:r>
            <a:r>
              <a:rPr lang="en-US" dirty="0" smtClean="0"/>
              <a:t> </a:t>
            </a:r>
            <a:r>
              <a:rPr lang="en-US" dirty="0" err="1"/>
              <a:t>selvittää</a:t>
            </a:r>
            <a:r>
              <a:rPr lang="en-US" dirty="0"/>
              <a:t> </a:t>
            </a:r>
            <a:r>
              <a:rPr lang="en-US" dirty="0" err="1"/>
              <a:t>syitä</a:t>
            </a:r>
            <a:r>
              <a:rPr lang="en-US" dirty="0"/>
              <a:t> </a:t>
            </a:r>
            <a:r>
              <a:rPr lang="en-US" dirty="0" err="1"/>
              <a:t>lasten</a:t>
            </a:r>
            <a:r>
              <a:rPr lang="en-US" dirty="0"/>
              <a:t> </a:t>
            </a:r>
            <a:r>
              <a:rPr lang="en-US" dirty="0" err="1"/>
              <a:t>haasteille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ollut</a:t>
            </a:r>
            <a:r>
              <a:rPr lang="en-US" dirty="0"/>
              <a:t> </a:t>
            </a:r>
            <a:r>
              <a:rPr lang="en-US" dirty="0" err="1"/>
              <a:t>tietoinen</a:t>
            </a:r>
            <a:r>
              <a:rPr lang="en-US" dirty="0"/>
              <a:t> </a:t>
            </a:r>
            <a:r>
              <a:rPr lang="en-US" dirty="0" err="1"/>
              <a:t>tapahtumista</a:t>
            </a:r>
            <a:endParaRPr lang="en-US" dirty="0"/>
          </a:p>
          <a:p>
            <a:pPr lvl="1"/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kuunteli</a:t>
            </a:r>
            <a:r>
              <a:rPr lang="en-US" dirty="0"/>
              <a:t> </a:t>
            </a:r>
            <a:r>
              <a:rPr lang="en-US" dirty="0" err="1"/>
              <a:t>lastenhoitajien</a:t>
            </a:r>
            <a:r>
              <a:rPr lang="en-US" dirty="0"/>
              <a:t> </a:t>
            </a:r>
            <a:r>
              <a:rPr lang="en-US" dirty="0" err="1"/>
              <a:t>havaintoja</a:t>
            </a:r>
            <a:endParaRPr lang="en-US" dirty="0"/>
          </a:p>
          <a:p>
            <a:pPr lvl="1"/>
            <a:r>
              <a:rPr lang="en-US" dirty="0"/>
              <a:t>Sen </a:t>
            </a:r>
            <a:r>
              <a:rPr lang="en-US" dirty="0" err="1"/>
              <a:t>sijaan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opettaja</a:t>
            </a:r>
            <a:r>
              <a:rPr lang="en-US" dirty="0"/>
              <a:t> </a:t>
            </a:r>
            <a:r>
              <a:rPr lang="en-US" dirty="0" err="1"/>
              <a:t>olisi</a:t>
            </a:r>
            <a:r>
              <a:rPr lang="en-US" dirty="0"/>
              <a:t> </a:t>
            </a:r>
            <a:r>
              <a:rPr lang="en-US" dirty="0" err="1"/>
              <a:t>ohjannut</a:t>
            </a:r>
            <a:r>
              <a:rPr lang="en-US" dirty="0"/>
              <a:t> </a:t>
            </a:r>
            <a:r>
              <a:rPr lang="en-US" dirty="0" err="1"/>
              <a:t>tiimiä</a:t>
            </a:r>
            <a:r>
              <a:rPr lang="en-US" dirty="0"/>
              <a:t> </a:t>
            </a:r>
            <a:r>
              <a:rPr lang="en-US" dirty="0" err="1"/>
              <a:t>suunnittelemaan</a:t>
            </a:r>
            <a:r>
              <a:rPr lang="en-US" dirty="0"/>
              <a:t> </a:t>
            </a:r>
            <a:r>
              <a:rPr lang="en-US" dirty="0" err="1"/>
              <a:t>yksittäisille</a:t>
            </a:r>
            <a:r>
              <a:rPr lang="en-US" dirty="0"/>
              <a:t> </a:t>
            </a:r>
            <a:r>
              <a:rPr lang="en-US" dirty="0" err="1"/>
              <a:t>lapsille</a:t>
            </a:r>
            <a:r>
              <a:rPr lang="en-US" dirty="0"/>
              <a:t> </a:t>
            </a:r>
            <a:r>
              <a:rPr lang="en-US" dirty="0" err="1"/>
              <a:t>tarjottavaa</a:t>
            </a:r>
            <a:r>
              <a:rPr lang="en-US" dirty="0"/>
              <a:t> </a:t>
            </a:r>
            <a:r>
              <a:rPr lang="en-US" dirty="0" err="1"/>
              <a:t>tukea</a:t>
            </a:r>
            <a:r>
              <a:rPr lang="en-US" dirty="0"/>
              <a:t>, </a:t>
            </a: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johti</a:t>
            </a:r>
            <a:r>
              <a:rPr lang="en-US" dirty="0"/>
              <a:t> </a:t>
            </a:r>
            <a:r>
              <a:rPr lang="en-US" dirty="0" err="1"/>
              <a:t>keskustelun</a:t>
            </a:r>
            <a:r>
              <a:rPr lang="en-US" dirty="0"/>
              <a:t> </a:t>
            </a:r>
            <a:r>
              <a:rPr lang="en-US" dirty="0" err="1"/>
              <a:t>muihin</a:t>
            </a:r>
            <a:r>
              <a:rPr lang="en-US" dirty="0"/>
              <a:t> </a:t>
            </a:r>
            <a:r>
              <a:rPr lang="en-US" dirty="0" err="1"/>
              <a:t>aiheisiin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696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Keskustelu pienryhmissä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Kokemukset opettajajohtajuuden toimivuudesta</a:t>
            </a:r>
          </a:p>
          <a:p>
            <a:pPr lvl="1"/>
            <a:r>
              <a:rPr lang="fi-FI" dirty="0" smtClean="0"/>
              <a:t>Millaisia tehtäviä ja vastuita lastentarhanopettajilla on kasvattajatiimissään?</a:t>
            </a:r>
          </a:p>
          <a:p>
            <a:pPr lvl="1"/>
            <a:r>
              <a:rPr lang="fi-FI" dirty="0"/>
              <a:t>Miten sitoutuneita opettajat </a:t>
            </a:r>
            <a:r>
              <a:rPr lang="fi-FI"/>
              <a:t>ovat </a:t>
            </a:r>
            <a:r>
              <a:rPr lang="fi-FI" smtClean="0"/>
              <a:t>kasvattajatiimin pedagogiseen </a:t>
            </a:r>
            <a:r>
              <a:rPr lang="fi-FI" dirty="0"/>
              <a:t>johtajuuteen</a:t>
            </a:r>
            <a:r>
              <a:rPr lang="fi-FI" dirty="0" smtClean="0"/>
              <a:t>?</a:t>
            </a:r>
          </a:p>
          <a:p>
            <a:pPr lvl="1"/>
            <a:r>
              <a:rPr lang="fi-FI" dirty="0" smtClean="0"/>
              <a:t>Miten opettajat osallistuvat pedagogiseen johtajuuteen päiväkodin tasolla?</a:t>
            </a:r>
          </a:p>
          <a:p>
            <a:r>
              <a:rPr lang="fi-FI" dirty="0" smtClean="0"/>
              <a:t>Miten opettajajohtajuuden toteutumista arvioidaan?</a:t>
            </a:r>
          </a:p>
          <a:p>
            <a:r>
              <a:rPr lang="fi-FI" dirty="0" smtClean="0"/>
              <a:t>Miten opettajia tuetaan?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8956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/>
          <p:cNvSpPr txBox="1">
            <a:spLocks/>
          </p:cNvSpPr>
          <p:nvPr/>
        </p:nvSpPr>
        <p:spPr>
          <a:xfrm>
            <a:off x="1331640" y="913284"/>
            <a:ext cx="6408712" cy="144016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5353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2pPr>
            <a:lvl3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3pPr>
            <a:lvl4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4pPr>
            <a:lvl5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l" rt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l" rt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l" rt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l" rt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i-FI" sz="4000" b="0" i="1" dirty="0"/>
              <a:t>Kiitos!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779912" y="4081636"/>
            <a:ext cx="1436228" cy="63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Tx/>
              <a:buNone/>
              <a:defRPr sz="1400" i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984250" indent="-1778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600">
                <a:solidFill>
                  <a:srgbClr val="353535"/>
                </a:solidFill>
                <a:latin typeface="+mn-lt"/>
              </a:defRPr>
            </a:lvl3pPr>
            <a:lvl4pPr marL="1338263" indent="-17462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400">
                <a:solidFill>
                  <a:srgbClr val="353535"/>
                </a:solidFill>
                <a:latin typeface="+mn-lt"/>
              </a:defRPr>
            </a:lvl4pPr>
            <a:lvl5pPr marL="1706563" indent="-1889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400">
                <a:solidFill>
                  <a:srgbClr val="353535"/>
                </a:solidFill>
                <a:latin typeface="+mn-lt"/>
              </a:defRPr>
            </a:lvl5pPr>
            <a:lvl6pPr marL="21637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6209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0781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5353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fi-FI" sz="2000" b="1" dirty="0" err="1">
                <a:solidFill>
                  <a:srgbClr val="009FB8"/>
                </a:solidFill>
              </a:rPr>
              <a:t>uef.fi</a:t>
            </a:r>
            <a:endParaRPr lang="fi-FI" sz="2000" b="1" dirty="0">
              <a:solidFill>
                <a:srgbClr val="009FB8"/>
              </a:solidFill>
            </a:endParaRPr>
          </a:p>
        </p:txBody>
      </p:sp>
      <p:pic>
        <p:nvPicPr>
          <p:cNvPr id="9" name="Kuva 5" descr="UEF_tunnu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461" y="2388566"/>
            <a:ext cx="1693070" cy="169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7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193204"/>
            <a:ext cx="7632848" cy="864096"/>
          </a:xfrm>
        </p:spPr>
        <p:txBody>
          <a:bodyPr/>
          <a:lstStyle/>
          <a:p>
            <a:r>
              <a:rPr lang="fi-FI" sz="2400" dirty="0"/>
              <a:t>     Jaettu pedagoginen johtajuus 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/>
              <a:t>   </a:t>
            </a:r>
            <a:r>
              <a:rPr lang="fi-FI" sz="1800" dirty="0"/>
              <a:t>Keskeiset elementit (Heikka, 2014)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057300"/>
            <a:ext cx="7632848" cy="360040"/>
          </a:xfrm>
        </p:spPr>
        <p:txBody>
          <a:bodyPr/>
          <a:lstStyle/>
          <a:p>
            <a:pPr marL="109728" indent="0">
              <a:buClr>
                <a:schemeClr val="accent3"/>
              </a:buClr>
              <a:buNone/>
              <a:defRPr/>
            </a:pPr>
            <a:r>
              <a:rPr lang="fi-FI" sz="1800" dirty="0" smtClean="0"/>
              <a:t>      1</a:t>
            </a:r>
            <a:r>
              <a:rPr lang="fi-FI" sz="1800" dirty="0"/>
              <a:t>. Johtajuudessa osallisena useita henkilöitä</a:t>
            </a:r>
          </a:p>
          <a:p>
            <a:pPr marL="761238" lvl="1" indent="-285750">
              <a:defRPr/>
            </a:pPr>
            <a:r>
              <a:rPr lang="fi-FI" dirty="0"/>
              <a:t>   Johtajat ja muu henkilöstö</a:t>
            </a:r>
          </a:p>
          <a:p>
            <a:pPr marL="818388" lvl="1" indent="-342900">
              <a:defRPr/>
            </a:pPr>
            <a:r>
              <a:rPr lang="fi-FI" dirty="0"/>
              <a:t>  Henkilöt valitaan johtajuustehtävän ja osaamisen perusteella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fi-FI" sz="1800" dirty="0"/>
              <a:t> </a:t>
            </a:r>
            <a:r>
              <a:rPr lang="fi-FI" sz="1800" dirty="0" smtClean="0"/>
              <a:t>     2</a:t>
            </a:r>
            <a:r>
              <a:rPr lang="fi-FI" sz="1800" dirty="0"/>
              <a:t>. Johtajuus toteutuu </a:t>
            </a:r>
            <a:r>
              <a:rPr lang="fi-FI" sz="1800" dirty="0" err="1"/>
              <a:t>situationaalisten</a:t>
            </a:r>
            <a:r>
              <a:rPr lang="fi-FI" sz="1800" dirty="0"/>
              <a:t> elementtien välityksellä</a:t>
            </a:r>
          </a:p>
          <a:p>
            <a:pPr marL="932688" lvl="1" indent="-457200">
              <a:defRPr/>
            </a:pPr>
            <a:r>
              <a:rPr lang="fi-FI" dirty="0"/>
              <a:t>Johtajuuden rakenteet ja välineet keskeisiä</a:t>
            </a:r>
          </a:p>
          <a:p>
            <a:pPr marL="932688" lvl="1" indent="-457200">
              <a:defRPr/>
            </a:pPr>
            <a:r>
              <a:rPr lang="fi-FI" dirty="0"/>
              <a:t>Edellyttää </a:t>
            </a:r>
            <a:r>
              <a:rPr lang="fi-FI" dirty="0" err="1"/>
              <a:t>situationaalisten</a:t>
            </a:r>
            <a:r>
              <a:rPr lang="fi-FI" dirty="0"/>
              <a:t> elementtien analyysia ja kehittämistä (rutiinit, rakenteet, kulttuuri, välineet, jne.)</a:t>
            </a:r>
          </a:p>
          <a:p>
            <a:pPr marL="475488" lvl="1" indent="0">
              <a:buNone/>
              <a:defRPr/>
            </a:pPr>
            <a:r>
              <a:rPr lang="fi-FI" sz="1800" dirty="0" smtClean="0"/>
              <a:t> 3</a:t>
            </a:r>
            <a:r>
              <a:rPr lang="fi-FI" sz="1800" dirty="0"/>
              <a:t>. Johtamistoimintojen liittyminen toisiinsa: ’</a:t>
            </a:r>
            <a:r>
              <a:rPr lang="fi-FI" sz="1800" dirty="0" err="1"/>
              <a:t>interdependence</a:t>
            </a:r>
            <a:r>
              <a:rPr lang="fi-FI" sz="1800" dirty="0"/>
              <a:t>’ </a:t>
            </a:r>
            <a:r>
              <a:rPr lang="en-US" sz="1800" dirty="0"/>
              <a:t>     </a:t>
            </a:r>
            <a:r>
              <a:rPr lang="en-US" sz="1800" dirty="0" smtClean="0"/>
              <a:t>  </a:t>
            </a:r>
            <a:r>
              <a:rPr lang="en-US" sz="1800" dirty="0" err="1" smtClean="0"/>
              <a:t>keskeistä</a:t>
            </a:r>
            <a:r>
              <a:rPr lang="en-US" sz="1800" dirty="0" smtClean="0"/>
              <a:t> </a:t>
            </a:r>
            <a:endParaRPr lang="en-US" sz="1800" dirty="0"/>
          </a:p>
          <a:p>
            <a:pPr marL="566928" indent="-457200">
              <a:buClr>
                <a:schemeClr val="accent3"/>
              </a:buClr>
              <a:defRPr/>
            </a:pPr>
            <a:r>
              <a:rPr lang="en-US" sz="1800" dirty="0"/>
              <a:t>(Harris 2009; Spillane, Halverson &amp; Diamond 2001; 2004; Spillane 2006) </a:t>
            </a:r>
          </a:p>
          <a:p>
            <a:pPr marL="457200" indent="-457200">
              <a:buClr>
                <a:schemeClr val="accent3"/>
              </a:buClr>
              <a:defRPr/>
            </a:pPr>
            <a:r>
              <a:rPr lang="fi-FI" dirty="0"/>
              <a:t> 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1800" y="5233764"/>
            <a:ext cx="4867523" cy="216024"/>
          </a:xfrm>
        </p:spPr>
        <p:txBody>
          <a:bodyPr/>
          <a:lstStyle/>
          <a:p>
            <a:pPr>
              <a:defRPr/>
            </a:pPr>
            <a:r>
              <a:rPr lang="fi-FI" dirty="0"/>
              <a:t> Johanna Heikka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121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614" y="520092"/>
            <a:ext cx="6782387" cy="1067408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Jaetun pedagogisen johtajuuden tekijät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97327"/>
            <a:ext cx="7848872" cy="4260473"/>
          </a:xfrm>
        </p:spPr>
        <p:txBody>
          <a:bodyPr>
            <a:normAutofit/>
          </a:bodyPr>
          <a:lstStyle/>
          <a:p>
            <a:pPr>
              <a:buNone/>
            </a:pPr>
            <a:endParaRPr lang="fi-FI" dirty="0"/>
          </a:p>
          <a:p>
            <a:pPr>
              <a:buNone/>
            </a:pPr>
            <a:r>
              <a:rPr lang="fi-FI" dirty="0"/>
              <a:t>   Johtamistoiminnan ja vastuun jakaminen eri toimijoiden välillä ja</a:t>
            </a:r>
          </a:p>
          <a:p>
            <a:pPr>
              <a:buNone/>
            </a:pPr>
            <a:r>
              <a:rPr lang="fi-FI" dirty="0"/>
              <a:t>   jaettujen johtajuustoimintojen liittyminen tiiviisti toisiinsa </a:t>
            </a:r>
          </a:p>
          <a:p>
            <a:pPr>
              <a:buNone/>
            </a:pPr>
            <a:r>
              <a:rPr lang="fi-FI" dirty="0"/>
              <a:t>   edellyttää:</a:t>
            </a:r>
          </a:p>
          <a:p>
            <a:pPr lvl="1"/>
            <a:r>
              <a:rPr lang="fi-FI" sz="2000" dirty="0"/>
              <a:t>Jaettua tietoisuutta kehittämistoiminnan visioista ja strategioista</a:t>
            </a:r>
          </a:p>
          <a:p>
            <a:pPr lvl="1"/>
            <a:r>
              <a:rPr lang="fi-FI" sz="2000" dirty="0"/>
              <a:t>Jaettua vastuuta pedagogisesta johtajuudesta</a:t>
            </a:r>
          </a:p>
          <a:p>
            <a:pPr lvl="1"/>
            <a:r>
              <a:rPr lang="fi-FI" sz="2000" dirty="0"/>
              <a:t>Vallan ja vastuiden tasapainottamista ja selkiyttämistä</a:t>
            </a:r>
          </a:p>
          <a:p>
            <a:pPr lvl="1"/>
            <a:r>
              <a:rPr lang="fi-FI" sz="2000" dirty="0"/>
              <a:t>Jaettua pedagogiikan kehittämistä yksiköissä</a:t>
            </a:r>
          </a:p>
          <a:p>
            <a:pPr lvl="1"/>
            <a:r>
              <a:rPr lang="fi-FI" sz="2000" dirty="0"/>
              <a:t>Jaetun pedagogisen johtajuuden strategian luomista</a:t>
            </a:r>
          </a:p>
          <a:p>
            <a:pPr lvl="1"/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6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7213"/>
            <a:ext cx="7118425" cy="90010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Opettajajohtajuus </a:t>
            </a:r>
            <a:br>
              <a:rPr lang="fi-FI" dirty="0"/>
            </a:br>
            <a:r>
              <a:rPr lang="fi-FI" dirty="0"/>
              <a:t>pedagoginen vastuu ja yhteistyö johtajuudessa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3325"/>
            <a:ext cx="8208912" cy="3933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sz="1833" dirty="0"/>
          </a:p>
          <a:p>
            <a:r>
              <a:rPr lang="fi-FI" sz="1833" dirty="0"/>
              <a:t>Lähtökohtana varhaiskasvatussuunnitelman perusteet ja ajankohtainen johtajuustutkimus</a:t>
            </a:r>
          </a:p>
          <a:p>
            <a:r>
              <a:rPr lang="fi-FI" sz="1833" dirty="0"/>
              <a:t>Pedagoginen vastuu</a:t>
            </a:r>
          </a:p>
          <a:p>
            <a:pPr lvl="1"/>
            <a:r>
              <a:rPr lang="fi-FI" sz="1633" dirty="0"/>
              <a:t>’’Varhaiskasvatuslaki korostaa pedagogiikan merkitystä ja samalla lastentarhanopettajan pedagogista </a:t>
            </a:r>
            <a:r>
              <a:rPr lang="fi-FI" sz="1633" dirty="0" smtClean="0"/>
              <a:t>vastuuta. </a:t>
            </a:r>
            <a:r>
              <a:rPr lang="fi-FI" sz="1633" dirty="0"/>
              <a:t>Kokonaisvastuu lapsiryhmän toiminnan suunnittelusta, toiminnan suunnitelmallisuuden ja tavoitteellisuuden toteutumisesta sekä toiminnan arvioinnista ja kehittämisestä on lastentarhanopettajalla. Lastentarhanopettajat, lastenhoitajat ja muu varhaiskasvatuksen henkilöstö suunnittelevat ja toteuttavat toimintaa yhdessä.’’ (OPH, 2016, 17)</a:t>
            </a:r>
            <a:endParaRPr lang="fi-FI" sz="1833" dirty="0"/>
          </a:p>
          <a:p>
            <a:pPr lvl="1"/>
            <a:r>
              <a:rPr lang="fi-FI" sz="1633" dirty="0"/>
              <a:t>Pedagoginen perustehtävä; laadukas varhaispedagogiikka ja tavoitteiden saavuttaminen</a:t>
            </a:r>
          </a:p>
          <a:p>
            <a:pPr lvl="1"/>
            <a:r>
              <a:rPr lang="fi-FI" sz="1633" dirty="0"/>
              <a:t>Tiimin toimintakulttuurin ja osaamisen johtaminen ja kehittäminen</a:t>
            </a:r>
          </a:p>
          <a:p>
            <a:r>
              <a:rPr lang="fi-FI" sz="1833" dirty="0"/>
              <a:t>Uusi johtajuusajattelu; johtajuus nähdään yhteistyönä</a:t>
            </a:r>
          </a:p>
          <a:p>
            <a:r>
              <a:rPr lang="fi-FI" sz="1833" dirty="0"/>
              <a:t>Erilliset, mutta toisiinsa kytkeytyvät tehtävät vasutyössä, arvioinnissa ja pedagogiikan kehittämisessä </a:t>
            </a:r>
          </a:p>
          <a:p>
            <a:r>
              <a:rPr lang="fi-FI" sz="1833" dirty="0"/>
              <a:t>Toiminnan koordinointi –toiminta yhteisesti sovittujen tavoitteiden suuntaisesti</a:t>
            </a:r>
          </a:p>
          <a:p>
            <a:endParaRPr lang="fi-FI" sz="1833" dirty="0"/>
          </a:p>
          <a:p>
            <a:pPr marL="284404" indent="-284404" defTabSz="759290">
              <a:buClr>
                <a:schemeClr val="accent3"/>
              </a:buClr>
              <a:defRPr/>
            </a:pPr>
            <a:endParaRPr lang="fi-FI" dirty="0"/>
          </a:p>
          <a:p>
            <a:pPr marL="617766" lvl="1" indent="-284404" defTabSz="759290">
              <a:buClr>
                <a:schemeClr val="accent3"/>
              </a:buClr>
              <a:buNone/>
              <a:defRPr/>
            </a:pPr>
            <a:endParaRPr lang="fi-FI" sz="1500" dirty="0"/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440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4266A6-F6A6-45A6-8ACD-84987B6B9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Pedagoginen vastuu opettajajohtajuudessa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08ED42-D747-4E24-8B8F-364E69FBA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73324"/>
            <a:ext cx="8316664" cy="3480594"/>
          </a:xfrm>
        </p:spPr>
        <p:txBody>
          <a:bodyPr/>
          <a:lstStyle/>
          <a:p>
            <a:r>
              <a:rPr lang="fi-FI" sz="1833" dirty="0"/>
              <a:t>Opettajien vastuut sovitaan yhdessä, kuvataan selkeästi ja saatetaan koko henkilöstön tietoisuuteen, </a:t>
            </a:r>
            <a:r>
              <a:rPr lang="fi-FI" sz="1833" dirty="0" err="1"/>
              <a:t>lto</a:t>
            </a:r>
            <a:r>
              <a:rPr lang="fi-FI" sz="1833" dirty="0"/>
              <a:t>:</a:t>
            </a:r>
          </a:p>
          <a:p>
            <a:pPr marL="617766" lvl="1" indent="-284404" defTabSz="759290">
              <a:buClr>
                <a:schemeClr val="accent3"/>
              </a:buClr>
              <a:defRPr/>
            </a:pPr>
            <a:r>
              <a:rPr lang="fi-FI" sz="1833" dirty="0"/>
              <a:t>Arvioi kasvattajatiimin toimintaa ja toimintakulttuuria säännöllisesti yhteisesti sovittujen tavoitteiden pohjalta</a:t>
            </a:r>
          </a:p>
          <a:p>
            <a:pPr marL="617766" lvl="1" indent="-284404" defTabSz="759290">
              <a:buClr>
                <a:schemeClr val="accent3"/>
              </a:buClr>
              <a:defRPr/>
            </a:pPr>
            <a:r>
              <a:rPr lang="fi-FI" sz="1833" dirty="0"/>
              <a:t>Tekee arviointiperustaisia suunnitelmia pedagogiikan kehittämisestä</a:t>
            </a:r>
          </a:p>
          <a:p>
            <a:pPr marL="617766" lvl="1" indent="-284404" defTabSz="759290">
              <a:buClr>
                <a:schemeClr val="accent3"/>
              </a:buClr>
              <a:defRPr/>
            </a:pPr>
            <a:r>
              <a:rPr lang="fi-FI" sz="1833" dirty="0"/>
              <a:t>Koordinoi ja seuraa kehittämistoimintaa omassa tiimissään</a:t>
            </a:r>
          </a:p>
          <a:p>
            <a:pPr marL="617766" lvl="1" indent="-284404" defTabSz="759290">
              <a:buClr>
                <a:schemeClr val="accent3"/>
              </a:buClr>
              <a:defRPr/>
            </a:pPr>
            <a:r>
              <a:rPr lang="fi-FI" sz="1833" dirty="0" err="1"/>
              <a:t>Osallistaa</a:t>
            </a:r>
            <a:r>
              <a:rPr lang="fi-FI" sz="1833" dirty="0"/>
              <a:t> kasvattajatiimin arviointiin, suunnitteluun ja pedagogiikan kehittämiseen</a:t>
            </a:r>
          </a:p>
          <a:p>
            <a:r>
              <a:rPr lang="fi-FI" sz="1833" dirty="0"/>
              <a:t>Välineet ja rakenteet kehittämistyölle päiväkodeissa ja tiimeissä</a:t>
            </a:r>
          </a:p>
          <a:p>
            <a:pPr marL="182563" lvl="1" indent="-182563">
              <a:buFontTx/>
              <a:buChar char="•"/>
            </a:pPr>
            <a:r>
              <a:rPr lang="fi-FI" dirty="0"/>
              <a:t>Päiväkodin johtaja </a:t>
            </a:r>
            <a:r>
              <a:rPr lang="fi-FI" dirty="0" smtClean="0"/>
              <a:t>ja </a:t>
            </a:r>
            <a:r>
              <a:rPr lang="fi-FI" dirty="0" err="1"/>
              <a:t>pedaryhmä</a:t>
            </a:r>
            <a:r>
              <a:rPr lang="fi-FI" dirty="0"/>
              <a:t> seuraa ja linjaa kehittämistyötä säännöllisesti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278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8000"/>
            <a:ext cx="7488832" cy="7293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200" dirty="0" err="1"/>
              <a:t>Lastentarhanopettaja</a:t>
            </a:r>
            <a:r>
              <a:rPr lang="en-GB" sz="2200" dirty="0"/>
              <a:t> </a:t>
            </a:r>
            <a:r>
              <a:rPr lang="en-GB" sz="2200" dirty="0" err="1"/>
              <a:t>kasvattajatiimin</a:t>
            </a:r>
            <a:r>
              <a:rPr lang="en-GB" sz="2200" dirty="0"/>
              <a:t> </a:t>
            </a:r>
            <a:r>
              <a:rPr lang="en-GB" sz="2200" dirty="0" err="1"/>
              <a:t>pedagogisena</a:t>
            </a:r>
            <a:r>
              <a:rPr lang="en-GB" sz="2200" dirty="0"/>
              <a:t> </a:t>
            </a:r>
            <a:r>
              <a:rPr lang="en-GB" sz="2200" dirty="0" err="1"/>
              <a:t>johtajana</a:t>
            </a:r>
            <a:r>
              <a:rPr lang="en-GB" sz="2200" dirty="0"/>
              <a:t> </a:t>
            </a:r>
            <a:r>
              <a:rPr lang="en-GB" sz="2000" dirty="0"/>
              <a:t>(Heikka, Halttunen &amp; Waniganayake, 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921396"/>
            <a:ext cx="6631214" cy="3001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50" dirty="0" err="1"/>
              <a:t>Tutkimuksen</a:t>
            </a:r>
            <a:r>
              <a:rPr lang="en-GB" sz="1750" dirty="0"/>
              <a:t> </a:t>
            </a:r>
            <a:r>
              <a:rPr lang="en-GB" sz="1750" dirty="0" err="1"/>
              <a:t>tavoitteena</a:t>
            </a:r>
            <a:r>
              <a:rPr lang="en-GB" sz="1750" dirty="0"/>
              <a:t> </a:t>
            </a:r>
            <a:r>
              <a:rPr lang="en-GB" sz="1750" dirty="0" err="1"/>
              <a:t>oli</a:t>
            </a:r>
            <a:r>
              <a:rPr lang="en-GB" sz="1750" dirty="0"/>
              <a:t>:</a:t>
            </a:r>
          </a:p>
          <a:p>
            <a:pPr>
              <a:buFont typeface="Wingdings" charset="2"/>
              <a:buChar char="v"/>
            </a:pPr>
            <a:endParaRPr lang="en-GB" sz="1750" dirty="0"/>
          </a:p>
          <a:p>
            <a:pPr>
              <a:buFont typeface="Wingdings" charset="2"/>
              <a:buChar char="v"/>
            </a:pPr>
            <a:r>
              <a:rPr lang="en-GB" sz="1750" dirty="0" err="1"/>
              <a:t>Tutkia</a:t>
            </a:r>
            <a:r>
              <a:rPr lang="en-GB" sz="1750" dirty="0"/>
              <a:t> </a:t>
            </a:r>
            <a:r>
              <a:rPr lang="en-GB" sz="1750" dirty="0" err="1"/>
              <a:t>miten</a:t>
            </a:r>
            <a:r>
              <a:rPr lang="en-GB" sz="1750" dirty="0"/>
              <a:t> </a:t>
            </a:r>
            <a:r>
              <a:rPr lang="en-GB" sz="1750" dirty="0" err="1"/>
              <a:t>päiväkodinjohtajat</a:t>
            </a:r>
            <a:r>
              <a:rPr lang="en-GB" sz="1750" dirty="0"/>
              <a:t>, </a:t>
            </a:r>
            <a:r>
              <a:rPr lang="en-GB" sz="1750" dirty="0" err="1"/>
              <a:t>lastentarhanopettajat</a:t>
            </a:r>
            <a:r>
              <a:rPr lang="en-GB" sz="1750" dirty="0"/>
              <a:t> </a:t>
            </a:r>
            <a:r>
              <a:rPr lang="en-GB" sz="1750" dirty="0" err="1"/>
              <a:t>ja</a:t>
            </a:r>
            <a:r>
              <a:rPr lang="en-GB" sz="1750" dirty="0"/>
              <a:t> </a:t>
            </a:r>
            <a:r>
              <a:rPr lang="en-GB" sz="1750" dirty="0" err="1"/>
              <a:t>lastenhoitajat</a:t>
            </a:r>
            <a:r>
              <a:rPr lang="en-GB" sz="1750" dirty="0"/>
              <a:t> </a:t>
            </a:r>
            <a:r>
              <a:rPr lang="en-GB" sz="1750" dirty="0" err="1"/>
              <a:t>näkevät</a:t>
            </a:r>
            <a:r>
              <a:rPr lang="en-GB" sz="1750" dirty="0"/>
              <a:t> </a:t>
            </a:r>
            <a:r>
              <a:rPr lang="en-GB" sz="1750" dirty="0" err="1"/>
              <a:t>opettajajohtajuuden</a:t>
            </a:r>
            <a:r>
              <a:rPr lang="en-GB" sz="1750" dirty="0"/>
              <a:t> </a:t>
            </a:r>
          </a:p>
          <a:p>
            <a:pPr marL="0" indent="0">
              <a:buNone/>
            </a:pPr>
            <a:endParaRPr lang="en-GB" sz="1750" dirty="0"/>
          </a:p>
          <a:p>
            <a:pPr>
              <a:buFont typeface="Wingdings" charset="2"/>
              <a:buChar char="v"/>
            </a:pPr>
            <a:r>
              <a:rPr lang="en-GB" sz="1750" dirty="0" err="1">
                <a:solidFill>
                  <a:schemeClr val="tx1"/>
                </a:solidFill>
              </a:rPr>
              <a:t>Tutkia</a:t>
            </a:r>
            <a:r>
              <a:rPr lang="en-GB" sz="1750" dirty="0">
                <a:solidFill>
                  <a:schemeClr val="tx1"/>
                </a:solidFill>
              </a:rPr>
              <a:t> </a:t>
            </a:r>
            <a:r>
              <a:rPr lang="en-GB" sz="1750" dirty="0" err="1">
                <a:solidFill>
                  <a:schemeClr val="tx1"/>
                </a:solidFill>
              </a:rPr>
              <a:t>miten</a:t>
            </a:r>
            <a:r>
              <a:rPr lang="en-GB" sz="1750" dirty="0">
                <a:solidFill>
                  <a:schemeClr val="tx1"/>
                </a:solidFill>
              </a:rPr>
              <a:t> </a:t>
            </a:r>
            <a:r>
              <a:rPr lang="en-GB" sz="1750" dirty="0" err="1">
                <a:solidFill>
                  <a:schemeClr val="tx1"/>
                </a:solidFill>
              </a:rPr>
              <a:t>opettajajohtajuus</a:t>
            </a:r>
            <a:r>
              <a:rPr lang="en-GB" sz="1750" dirty="0">
                <a:solidFill>
                  <a:schemeClr val="tx1"/>
                </a:solidFill>
              </a:rPr>
              <a:t> </a:t>
            </a:r>
            <a:r>
              <a:rPr lang="en-GB" sz="1750" dirty="0" err="1">
                <a:solidFill>
                  <a:schemeClr val="tx1"/>
                </a:solidFill>
              </a:rPr>
              <a:t>toteutuu</a:t>
            </a:r>
            <a:r>
              <a:rPr lang="en-GB" sz="1750" dirty="0">
                <a:solidFill>
                  <a:schemeClr val="tx1"/>
                </a:solidFill>
              </a:rPr>
              <a:t> </a:t>
            </a:r>
            <a:r>
              <a:rPr lang="en-GB" sz="1750" dirty="0" err="1">
                <a:solidFill>
                  <a:schemeClr val="tx1"/>
                </a:solidFill>
              </a:rPr>
              <a:t>varhaiskasvatuksessa</a:t>
            </a:r>
            <a:endParaRPr lang="fi-FI" dirty="0">
              <a:solidFill>
                <a:schemeClr val="tx1"/>
              </a:solidFill>
            </a:endParaRP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620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9" y="841276"/>
            <a:ext cx="6604002" cy="767391"/>
          </a:xfrm>
        </p:spPr>
        <p:txBody>
          <a:bodyPr/>
          <a:lstStyle/>
          <a:p>
            <a:r>
              <a:rPr lang="fi-FI" dirty="0"/>
              <a:t>Tutkimuksen tuloksia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1" y="1778000"/>
            <a:ext cx="6542360" cy="314801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Lastentarhanopettajalla v</a:t>
            </a:r>
            <a:r>
              <a:rPr lang="en-GB" dirty="0" err="1"/>
              <a:t>astuu</a:t>
            </a:r>
            <a:r>
              <a:rPr lang="en-GB" dirty="0"/>
              <a:t> </a:t>
            </a:r>
            <a:r>
              <a:rPr lang="en-GB" dirty="0" err="1"/>
              <a:t>pedagogiikasta</a:t>
            </a:r>
            <a:endParaRPr lang="en-GB" dirty="0"/>
          </a:p>
          <a:p>
            <a:r>
              <a:rPr lang="fi-FI" dirty="0"/>
              <a:t>Lastentarhanopettajan odotetaan johtavan pedagogiikkaa </a:t>
            </a:r>
            <a:r>
              <a:rPr lang="fi-FI" dirty="0" smtClean="0"/>
              <a:t>kasvattajatiimissään </a:t>
            </a:r>
            <a:endParaRPr lang="fi-FI" dirty="0"/>
          </a:p>
          <a:p>
            <a:r>
              <a:rPr lang="fi-FI" dirty="0"/>
              <a:t>Opettajajohtajuus on näkyvästi esillä kasvattajatiimien toiminnassa </a:t>
            </a:r>
          </a:p>
          <a:p>
            <a:r>
              <a:rPr lang="fi-FI" dirty="0"/>
              <a:t>Käytännössä opettajajohtajuus sulautuu lastentarhanopettajien työhön</a:t>
            </a:r>
          </a:p>
          <a:p>
            <a:r>
              <a:rPr lang="fi-FI" dirty="0"/>
              <a:t>Opettajajohtajuus toteutuu käytännössä kahdella tasolla: </a:t>
            </a:r>
          </a:p>
          <a:p>
            <a:pPr lvl="1"/>
            <a:r>
              <a:rPr lang="fi-FI" dirty="0"/>
              <a:t>Päiväkodin tasolla  </a:t>
            </a:r>
          </a:p>
          <a:p>
            <a:pPr lvl="1"/>
            <a:r>
              <a:rPr lang="fi-FI" dirty="0"/>
              <a:t>Kasvattajatiimin tasolla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702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9" y="771906"/>
            <a:ext cx="6921810" cy="847774"/>
          </a:xfrm>
        </p:spPr>
        <p:txBody>
          <a:bodyPr>
            <a:noAutofit/>
          </a:bodyPr>
          <a:lstStyle/>
          <a:p>
            <a:pPr algn="ctr"/>
            <a:r>
              <a:rPr lang="en-GB" sz="2333" dirty="0" err="1"/>
              <a:t>Johtamistehtävät</a:t>
            </a:r>
            <a:r>
              <a:rPr lang="en-GB" sz="2333" dirty="0"/>
              <a:t> </a:t>
            </a:r>
            <a:r>
              <a:rPr lang="en-GB" sz="2333" dirty="0" err="1"/>
              <a:t>lastentarhanopettajan</a:t>
            </a:r>
            <a:r>
              <a:rPr lang="en-GB" sz="2333" dirty="0"/>
              <a:t> </a:t>
            </a:r>
            <a:r>
              <a:rPr lang="en-GB" sz="2333" dirty="0" err="1"/>
              <a:t>työssä</a:t>
            </a:r>
            <a:r>
              <a:rPr lang="en-GB" sz="2333" dirty="0"/>
              <a:t/>
            </a:r>
            <a:br>
              <a:rPr lang="en-GB" sz="2333" dirty="0"/>
            </a:br>
            <a:r>
              <a:rPr lang="en-GB" sz="1667" dirty="0"/>
              <a:t>(</a:t>
            </a:r>
            <a:r>
              <a:rPr lang="en-GB" sz="1667" dirty="0" smtClean="0"/>
              <a:t>Heikka </a:t>
            </a:r>
            <a:r>
              <a:rPr lang="en-GB" sz="1667" dirty="0" err="1"/>
              <a:t>ym</a:t>
            </a:r>
            <a:r>
              <a:rPr lang="en-GB" sz="1667" dirty="0"/>
              <a:t>. 2016)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14078" y="1971477"/>
          <a:ext cx="6114852" cy="262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4254440" y="2452419"/>
            <a:ext cx="1985211" cy="4436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 err="1">
                <a:solidFill>
                  <a:srgbClr val="000000"/>
                </a:solidFill>
              </a:rPr>
              <a:t>Lapsiryhmän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päivittäisten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toimintojen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organisointi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endParaRPr lang="fi-FI" sz="1125" dirty="0"/>
          </a:p>
        </p:txBody>
      </p:sp>
      <p:sp>
        <p:nvSpPr>
          <p:cNvPr id="14" name="Rounded Rectangle 13"/>
          <p:cNvSpPr/>
          <p:nvPr/>
        </p:nvSpPr>
        <p:spPr>
          <a:xfrm>
            <a:off x="2181994" y="2675831"/>
            <a:ext cx="1977692" cy="54801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 err="1">
                <a:solidFill>
                  <a:srgbClr val="000000"/>
                </a:solidFill>
              </a:rPr>
              <a:t>Suora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pedagogisen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toiminnan</a:t>
            </a:r>
            <a:r>
              <a:rPr lang="en-US" sz="1125" dirty="0">
                <a:solidFill>
                  <a:srgbClr val="000000"/>
                </a:solidFill>
              </a:rPr>
              <a:t> ja </a:t>
            </a:r>
            <a:r>
              <a:rPr lang="en-US" sz="1125" dirty="0" err="1">
                <a:solidFill>
                  <a:srgbClr val="000000"/>
                </a:solidFill>
              </a:rPr>
              <a:t>leikin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ohjaaminen</a:t>
            </a:r>
            <a:endParaRPr lang="en-AU" sz="1125" dirty="0"/>
          </a:p>
        </p:txBody>
      </p:sp>
      <p:sp>
        <p:nvSpPr>
          <p:cNvPr id="16" name="Rounded Rectangle 15"/>
          <p:cNvSpPr/>
          <p:nvPr/>
        </p:nvSpPr>
        <p:spPr>
          <a:xfrm>
            <a:off x="4234265" y="3331244"/>
            <a:ext cx="2000250" cy="52049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5" dirty="0" err="1">
                <a:solidFill>
                  <a:schemeClr val="bg1"/>
                </a:solidFill>
              </a:rPr>
              <a:t>Vanhempien</a:t>
            </a:r>
            <a:r>
              <a:rPr lang="en-GB" sz="1125" dirty="0">
                <a:solidFill>
                  <a:schemeClr val="bg1"/>
                </a:solidFill>
              </a:rPr>
              <a:t> </a:t>
            </a:r>
            <a:r>
              <a:rPr lang="en-GB" sz="1125" dirty="0" err="1">
                <a:solidFill>
                  <a:schemeClr val="bg1"/>
                </a:solidFill>
              </a:rPr>
              <a:t>kanssa</a:t>
            </a:r>
            <a:r>
              <a:rPr lang="en-GB" sz="1125" dirty="0">
                <a:solidFill>
                  <a:schemeClr val="bg1"/>
                </a:solidFill>
              </a:rPr>
              <a:t> </a:t>
            </a:r>
            <a:r>
              <a:rPr lang="en-GB" sz="1125" dirty="0" err="1">
                <a:solidFill>
                  <a:schemeClr val="bg1"/>
                </a:solidFill>
              </a:rPr>
              <a:t>tehtävän</a:t>
            </a:r>
            <a:r>
              <a:rPr lang="en-GB" sz="1125" dirty="0">
                <a:solidFill>
                  <a:schemeClr val="bg1"/>
                </a:solidFill>
              </a:rPr>
              <a:t> </a:t>
            </a:r>
            <a:r>
              <a:rPr lang="en-GB" sz="1125" dirty="0" err="1">
                <a:solidFill>
                  <a:schemeClr val="bg1"/>
                </a:solidFill>
              </a:rPr>
              <a:t>yhteistyön</a:t>
            </a:r>
            <a:r>
              <a:rPr lang="en-GB" sz="1125" dirty="0">
                <a:solidFill>
                  <a:schemeClr val="bg1"/>
                </a:solidFill>
              </a:rPr>
              <a:t> </a:t>
            </a:r>
            <a:r>
              <a:rPr lang="en-GB" sz="1125" dirty="0" err="1">
                <a:solidFill>
                  <a:schemeClr val="bg1"/>
                </a:solidFill>
              </a:rPr>
              <a:t>koordinointi</a:t>
            </a:r>
            <a:endParaRPr lang="en-GB" sz="1125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4876" y="2729666"/>
            <a:ext cx="1368592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75" dirty="0">
              <a:solidFill>
                <a:schemeClr val="bg1"/>
              </a:solidFill>
            </a:endParaRPr>
          </a:p>
          <a:p>
            <a:endParaRPr lang="en-AU" sz="875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8401" y="2722145"/>
            <a:ext cx="2323599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75" dirty="0">
              <a:solidFill>
                <a:schemeClr val="bg1"/>
              </a:solidFill>
            </a:endParaRPr>
          </a:p>
          <a:p>
            <a:endParaRPr lang="en-US" sz="875" dirty="0">
              <a:solidFill>
                <a:schemeClr val="bg1"/>
              </a:solidFill>
            </a:endParaRPr>
          </a:p>
          <a:p>
            <a:endParaRPr lang="en-US" sz="875" dirty="0">
              <a:solidFill>
                <a:schemeClr val="bg1"/>
              </a:solidFill>
            </a:endParaRPr>
          </a:p>
          <a:p>
            <a:endParaRPr lang="en-US" sz="875" dirty="0">
              <a:solidFill>
                <a:schemeClr val="bg1"/>
              </a:solidFill>
            </a:endParaRPr>
          </a:p>
          <a:p>
            <a:endParaRPr lang="en-AU" sz="875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069406" y="1862732"/>
            <a:ext cx="6197294" cy="480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25"/>
          </a:p>
        </p:txBody>
      </p:sp>
      <p:sp>
        <p:nvSpPr>
          <p:cNvPr id="21" name="TextBox 20"/>
          <p:cNvSpPr txBox="1"/>
          <p:nvPr/>
        </p:nvSpPr>
        <p:spPr>
          <a:xfrm>
            <a:off x="2499061" y="1992730"/>
            <a:ext cx="1849854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25" dirty="0"/>
              <a:t>        </a:t>
            </a:r>
            <a:endParaRPr lang="en-AU" sz="1250" dirty="0"/>
          </a:p>
        </p:txBody>
      </p:sp>
      <p:sp>
        <p:nvSpPr>
          <p:cNvPr id="24" name="Rounded Rectangle 23"/>
          <p:cNvSpPr/>
          <p:nvPr/>
        </p:nvSpPr>
        <p:spPr>
          <a:xfrm>
            <a:off x="6432192" y="1892193"/>
            <a:ext cx="1759618" cy="413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25"/>
          </a:p>
        </p:txBody>
      </p:sp>
      <p:sp>
        <p:nvSpPr>
          <p:cNvPr id="25" name="TextBox 24"/>
          <p:cNvSpPr txBox="1"/>
          <p:nvPr/>
        </p:nvSpPr>
        <p:spPr>
          <a:xfrm>
            <a:off x="6534651" y="1859931"/>
            <a:ext cx="15716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50" dirty="0"/>
              <a:t>Hallinnolliset tehtävät</a:t>
            </a:r>
            <a:endParaRPr lang="en-AU" sz="125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3164544"/>
            <a:ext cx="137405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25" dirty="0"/>
              <a:t>Kasvattajatiimin taso</a:t>
            </a:r>
            <a:endParaRPr lang="en-AU" sz="1125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1" y="4018116"/>
            <a:ext cx="1383632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25" dirty="0"/>
              <a:t>Päiväkodin taso</a:t>
            </a:r>
            <a:endParaRPr lang="en-AU" sz="1125" dirty="0"/>
          </a:p>
        </p:txBody>
      </p:sp>
      <p:sp>
        <p:nvSpPr>
          <p:cNvPr id="29" name="Rounded Rectangle 28"/>
          <p:cNvSpPr/>
          <p:nvPr/>
        </p:nvSpPr>
        <p:spPr>
          <a:xfrm>
            <a:off x="4286903" y="1900330"/>
            <a:ext cx="1947612" cy="413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50" dirty="0">
                <a:solidFill>
                  <a:schemeClr val="tx1"/>
                </a:solidFill>
              </a:rPr>
              <a:t>Päivittäisten toimintojen johtaminen </a:t>
            </a:r>
            <a:endParaRPr lang="en-AU" sz="125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229853" y="2926222"/>
            <a:ext cx="1992729" cy="3684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 err="1">
                <a:solidFill>
                  <a:srgbClr val="000000"/>
                </a:solidFill>
              </a:rPr>
              <a:t>Työtehtävien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jakaminen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kasvattajatiimissä</a:t>
            </a:r>
            <a:endParaRPr lang="en-AU" sz="1125" dirty="0"/>
          </a:p>
        </p:txBody>
      </p:sp>
      <p:sp>
        <p:nvSpPr>
          <p:cNvPr id="31" name="Rounded Rectangle 30"/>
          <p:cNvSpPr/>
          <p:nvPr/>
        </p:nvSpPr>
        <p:spPr>
          <a:xfrm>
            <a:off x="2210837" y="1900330"/>
            <a:ext cx="1872415" cy="406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50" dirty="0">
                <a:solidFill>
                  <a:schemeClr val="tx1"/>
                </a:solidFill>
              </a:rPr>
              <a:t>Pedagogiikan johtaminen</a:t>
            </a:r>
            <a:endParaRPr lang="en-AU" sz="125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386764" y="2774783"/>
            <a:ext cx="1887454" cy="2782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125" dirty="0">
                <a:solidFill>
                  <a:schemeClr val="bg1"/>
                </a:solidFill>
              </a:rPr>
              <a:t>        Tiedon kerääminen</a:t>
            </a:r>
            <a:endParaRPr lang="en-AU" sz="1125" dirty="0">
              <a:solidFill>
                <a:schemeClr val="bg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149186" y="3587735"/>
            <a:ext cx="2043308" cy="16700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25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381750" y="3466599"/>
            <a:ext cx="1877428" cy="7068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25" dirty="0">
                <a:solidFill>
                  <a:schemeClr val="bg1"/>
                </a:solidFill>
              </a:rPr>
              <a:t>Suhdeluvun ylläpitäminen ja henkilöstön työaikoihin liittyvät tehtävät</a:t>
            </a:r>
            <a:endParaRPr lang="en-AU" sz="1125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250188" y="3587735"/>
            <a:ext cx="1831932" cy="5041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 err="1">
                <a:solidFill>
                  <a:srgbClr val="000000"/>
                </a:solidFill>
              </a:rPr>
              <a:t>Pedagogiikan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suunnittelun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ja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arvioinnin</a:t>
            </a:r>
            <a:r>
              <a:rPr lang="en-US" sz="1125" dirty="0">
                <a:solidFill>
                  <a:srgbClr val="000000"/>
                </a:solidFill>
              </a:rPr>
              <a:t> </a:t>
            </a:r>
            <a:r>
              <a:rPr lang="en-US" sz="1125" dirty="0" err="1">
                <a:solidFill>
                  <a:srgbClr val="000000"/>
                </a:solidFill>
              </a:rPr>
              <a:t>johtaminen</a:t>
            </a:r>
            <a:endParaRPr lang="fi-FI" sz="1125" dirty="0"/>
          </a:p>
        </p:txBody>
      </p:sp>
      <p:sp>
        <p:nvSpPr>
          <p:cNvPr id="42" name="Rounded Rectangle 41"/>
          <p:cNvSpPr/>
          <p:nvPr/>
        </p:nvSpPr>
        <p:spPr>
          <a:xfrm>
            <a:off x="2256134" y="4108896"/>
            <a:ext cx="1855419" cy="3395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25" dirty="0">
                <a:solidFill>
                  <a:schemeClr val="bg1"/>
                </a:solidFill>
              </a:rPr>
              <a:t>Pedagogiikan kehittäminen </a:t>
            </a:r>
            <a:endParaRPr lang="en-AU" sz="1125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251319" y="4996162"/>
            <a:ext cx="1831933" cy="22703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25" dirty="0">
                <a:solidFill>
                  <a:schemeClr val="bg1"/>
                </a:solidFill>
              </a:rPr>
              <a:t> Spesifit vastuualueet</a:t>
            </a:r>
            <a:endParaRPr lang="en-AU" sz="1125" dirty="0"/>
          </a:p>
        </p:txBody>
      </p:sp>
      <p:sp>
        <p:nvSpPr>
          <p:cNvPr id="44" name="Rounded Rectangle 43"/>
          <p:cNvSpPr/>
          <p:nvPr/>
        </p:nvSpPr>
        <p:spPr>
          <a:xfrm>
            <a:off x="2236562" y="4473668"/>
            <a:ext cx="1894562" cy="50886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25">
                <a:solidFill>
                  <a:schemeClr val="bg1"/>
                </a:solidFill>
              </a:rPr>
              <a:t>varhaiskasvatus-</a:t>
            </a:r>
          </a:p>
          <a:p>
            <a:pPr algn="ctr"/>
            <a:r>
              <a:rPr lang="fi-FI" sz="1125">
                <a:solidFill>
                  <a:schemeClr val="bg1"/>
                </a:solidFill>
              </a:rPr>
              <a:t>suunnitelmatyöhön </a:t>
            </a:r>
          </a:p>
          <a:p>
            <a:pPr algn="ctr"/>
            <a:r>
              <a:rPr lang="fi-FI" sz="1125">
                <a:solidFill>
                  <a:schemeClr val="bg1"/>
                </a:solidFill>
              </a:rPr>
              <a:t>osallistuminen</a:t>
            </a:r>
            <a:endParaRPr lang="fi-FI" sz="1125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23343" y="2306473"/>
            <a:ext cx="216004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25" dirty="0"/>
              <a:t>Pedagogiikkaan liittyvät    tehtävät</a:t>
            </a:r>
            <a:endParaRPr lang="en-AU" sz="1125" dirty="0"/>
          </a:p>
        </p:txBody>
      </p:sp>
      <p:sp>
        <p:nvSpPr>
          <p:cNvPr id="48" name="TextBox 47"/>
          <p:cNvSpPr txBox="1"/>
          <p:nvPr/>
        </p:nvSpPr>
        <p:spPr>
          <a:xfrm>
            <a:off x="2177824" y="3178457"/>
            <a:ext cx="202780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25" dirty="0"/>
              <a:t>Varhaiskasvatussuunnitelma-työhön liittyvät tehtävät</a:t>
            </a:r>
            <a:endParaRPr lang="en-AU" sz="1125" dirty="0"/>
          </a:p>
        </p:txBody>
      </p:sp>
      <p:sp>
        <p:nvSpPr>
          <p:cNvPr id="52" name="TextBox 51"/>
          <p:cNvSpPr txBox="1"/>
          <p:nvPr/>
        </p:nvSpPr>
        <p:spPr>
          <a:xfrm>
            <a:off x="6461961" y="2368718"/>
            <a:ext cx="180473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25" dirty="0"/>
              <a:t>Palvelujen kehittämiseen liittyvät tehtävät</a:t>
            </a:r>
            <a:endParaRPr lang="en-AU" sz="1125" dirty="0"/>
          </a:p>
        </p:txBody>
      </p:sp>
      <p:sp>
        <p:nvSpPr>
          <p:cNvPr id="53" name="TextBox 52"/>
          <p:cNvSpPr txBox="1"/>
          <p:nvPr/>
        </p:nvSpPr>
        <p:spPr>
          <a:xfrm>
            <a:off x="6477000" y="3083093"/>
            <a:ext cx="170698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25" dirty="0"/>
              <a:t>Henkilöstöön liittyvät tehtävät</a:t>
            </a:r>
            <a:endParaRPr lang="en-AU" sz="1125" dirty="0"/>
          </a:p>
        </p:txBody>
      </p:sp>
    </p:spTree>
    <p:extLst>
      <p:ext uri="{BB962C8B-B14F-4D97-AF65-F5344CB8AC3E}">
        <p14:creationId xmlns:p14="http://schemas.microsoft.com/office/powerpoint/2010/main" val="207257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536" y="121196"/>
            <a:ext cx="8352928" cy="936105"/>
          </a:xfrm>
        </p:spPr>
        <p:txBody>
          <a:bodyPr/>
          <a:lstStyle/>
          <a:p>
            <a:pPr algn="ctr"/>
            <a:r>
              <a:rPr lang="fi-FI" sz="2000" dirty="0" smtClean="0"/>
              <a:t>Jaettu pedagoginen johtajuus ja opettajan sitoutuminen kasvattajatiimin pedagogiseen johtajuuteen (Heikka et al. 2018)</a:t>
            </a:r>
            <a:endParaRPr lang="fi-FI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057300"/>
            <a:ext cx="8712968" cy="4157300"/>
          </a:xfrm>
        </p:spPr>
        <p:txBody>
          <a:bodyPr/>
          <a:lstStyle/>
          <a:p>
            <a:r>
              <a:rPr lang="fi-FI" sz="1600" dirty="0" smtClean="0"/>
              <a:t>Tutkimuksen mukaan jaetun pedagogisen johtajuuden toimivuus ja opettajien sitoutuminen pedagogiseen johtajuuteen ovat yhteydessä toisiinsa</a:t>
            </a:r>
          </a:p>
          <a:p>
            <a:r>
              <a:rPr lang="fi-FI" sz="1600" dirty="0" smtClean="0"/>
              <a:t>Kaikki tutkimukseen osallistuneet ammattiryhmät arvioivat lastentarhanopettajien sitoutuneisuuden pedagogiseen johtajuuteen melko korkeaksi</a:t>
            </a:r>
          </a:p>
          <a:p>
            <a:r>
              <a:rPr lang="fi-FI" sz="1600" dirty="0" smtClean="0"/>
              <a:t>Ammattinimikkeellä ei ollut suurta merkitystä sille, miten opettajien sitoutuneisuus nähtiin</a:t>
            </a:r>
          </a:p>
          <a:p>
            <a:r>
              <a:rPr lang="fi-FI" sz="1600" dirty="0" smtClean="0"/>
              <a:t>Suurin osa vastaajista koki, että opettaja ohjaa ja johtaa kasvattajatiimiä kohti syvällistä reflektointia ja oppimista</a:t>
            </a:r>
          </a:p>
          <a:p>
            <a:r>
              <a:rPr lang="fi-FI" sz="1600" dirty="0" smtClean="0"/>
              <a:t>Opettajat johtivat pedagogiikkaa viikoittaisissa tiimipalavereissa esimerkiksi tarjoamalla kirjallisuutta luettavaksi ja yhteiseen keskusteluun, dokumentoimalla yhteisiä arvoja ja periaatteita ja ohjaamalla kasvattajien toimintaa lapsiryhmässä</a:t>
            </a:r>
          </a:p>
          <a:p>
            <a:r>
              <a:rPr lang="fi-FI" sz="1600" dirty="0" smtClean="0"/>
              <a:t>Opettajien koettiin ottavan vastuuta pedagogiikan suunnittelusta ja kehittämisestä ja huolehtivan pedagogisesta dokumentoinnista kasvattajatiimissä</a:t>
            </a:r>
          </a:p>
          <a:p>
            <a:r>
              <a:rPr lang="fi-FI" sz="1600" dirty="0" smtClean="0"/>
              <a:t>Päiväkodin johtajien mukaan opettajien kyky johtaa pedagogiikkaa tiimissään kuitenkin vaihteli - osalla opettajista vaikeuksia  oppia uutta sekä hallita ja organisoida omaa ja tiimin työtä</a:t>
            </a:r>
            <a:endParaRPr lang="fi-FI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28.5.2018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8597455"/>
      </p:ext>
    </p:extLst>
  </p:cSld>
  <p:clrMapOvr>
    <a:masterClrMapping/>
  </p:clrMapOvr>
</p:sld>
</file>

<file path=ppt/theme/theme1.xml><?xml version="1.0" encoding="utf-8"?>
<a:theme xmlns:a="http://schemas.openxmlformats.org/drawingml/2006/main" name="UEF Aloitus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EF Basic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EF Välilehdet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UEF Lopetus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D4D800"/>
      </a:accent1>
      <a:accent2>
        <a:srgbClr val="006788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D4D800"/>
      </a:accent1>
      <a:accent2>
        <a:srgbClr val="006788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uef_basic_laajamalli-3</Template>
  <TotalTime>3370</TotalTime>
  <Words>915</Words>
  <Application>Microsoft Office PowerPoint</Application>
  <PresentationFormat>On-screen Show (16:10)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Myriad pro</vt:lpstr>
      <vt:lpstr>Palatino Linotype</vt:lpstr>
      <vt:lpstr>Wingdings</vt:lpstr>
      <vt:lpstr>UEF Aloitus</vt:lpstr>
      <vt:lpstr>UEF Basic</vt:lpstr>
      <vt:lpstr>UEF Välilehdet</vt:lpstr>
      <vt:lpstr>UEF Lopetus</vt:lpstr>
      <vt:lpstr>Opettajajohtajuus jaetun pedagogisen johtajuuden ytimessä    </vt:lpstr>
      <vt:lpstr>     Jaettu pedagoginen johtajuus     Keskeiset elementit (Heikka, 2014)</vt:lpstr>
      <vt:lpstr>Jaetun pedagogisen johtajuuden tekijät</vt:lpstr>
      <vt:lpstr>Opettajajohtajuus  pedagoginen vastuu ja yhteistyö johtajuudessa</vt:lpstr>
      <vt:lpstr>Pedagoginen vastuu opettajajohtajuudessa</vt:lpstr>
      <vt:lpstr>Lastentarhanopettaja kasvattajatiimin pedagogisena johtajana (Heikka, Halttunen &amp; Waniganayake, 2016)</vt:lpstr>
      <vt:lpstr>Tutkimuksen tuloksia</vt:lpstr>
      <vt:lpstr>Johtamistehtävät lastentarhanopettajan työssä (Heikka ym. 2016)</vt:lpstr>
      <vt:lpstr>Jaettu pedagoginen johtajuus ja opettajan sitoutuminen kasvattajatiimin pedagogiseen johtajuuteen (Heikka et al. 2018)</vt:lpstr>
      <vt:lpstr>Lastentarhanopettaja vastaa pedagogiikasta ja pedagogisesta kehittämisestä kasvattajatiimissään</vt:lpstr>
      <vt:lpstr>Lastentarhanopettaja pedagogiikan suunnittelun johtajana kasvattajatiimin tiimipalaverissa (Waniganayake et al. 2018)</vt:lpstr>
      <vt:lpstr>Toiminta ja pedagogiikka perustuu havainnointiin ja arviointiin</vt:lpstr>
      <vt:lpstr>Pedagogiikan suunnittelu ei kytkeydy havainnointiin ja arviointiin</vt:lpstr>
      <vt:lpstr>Havainnointi ja arviointi ei johda toiminnan suunnitteluun tai kehittämiseen</vt:lpstr>
      <vt:lpstr>Keskustelu pienryhmissä</vt:lpstr>
      <vt:lpstr>PowerPoint Presentation</vt:lpstr>
    </vt:vector>
  </TitlesOfParts>
  <Manager>HAHMO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Itä-Suomen yliopisto – tulevaisuuden yliopisto ajassa</dc:title>
  <dc:creator>vuorre</dc:creator>
  <cp:lastModifiedBy>Johanna Heikka</cp:lastModifiedBy>
  <cp:revision>351</cp:revision>
  <cp:lastPrinted>2018-05-16T07:51:06Z</cp:lastPrinted>
  <dcterms:created xsi:type="dcterms:W3CDTF">2009-06-01T07:11:23Z</dcterms:created>
  <dcterms:modified xsi:type="dcterms:W3CDTF">2018-05-28T06:26:35Z</dcterms:modified>
</cp:coreProperties>
</file>