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  <p:sldMasterId id="2147483667" r:id="rId6"/>
  </p:sldMasterIdLst>
  <p:notesMasterIdLst>
    <p:notesMasterId r:id="rId25"/>
  </p:notesMasterIdLst>
  <p:handoutMasterIdLst>
    <p:handoutMasterId r:id="rId26"/>
  </p:handoutMasterIdLst>
  <p:sldIdLst>
    <p:sldId id="256" r:id="rId7"/>
    <p:sldId id="277" r:id="rId8"/>
    <p:sldId id="295" r:id="rId9"/>
    <p:sldId id="294" r:id="rId10"/>
    <p:sldId id="293" r:id="rId11"/>
    <p:sldId id="278" r:id="rId12"/>
    <p:sldId id="280" r:id="rId13"/>
    <p:sldId id="287" r:id="rId14"/>
    <p:sldId id="282" r:id="rId15"/>
    <p:sldId id="292" r:id="rId16"/>
    <p:sldId id="284" r:id="rId17"/>
    <p:sldId id="285" r:id="rId18"/>
    <p:sldId id="298" r:id="rId19"/>
    <p:sldId id="299" r:id="rId20"/>
    <p:sldId id="286" r:id="rId21"/>
    <p:sldId id="290" r:id="rId22"/>
    <p:sldId id="297" r:id="rId23"/>
    <p:sldId id="296" r:id="rId24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karinen Thomas" initials="NT" lastIdx="0" clrIdx="0">
    <p:extLst>
      <p:ext uri="{19B8F6BF-5375-455C-9EA6-DF929625EA0E}">
        <p15:presenceInfo xmlns:p15="http://schemas.microsoft.com/office/powerpoint/2012/main" userId="S-1-5-21-1074365621-3550774200-4067301949-70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79" autoAdjust="0"/>
  </p:normalViewPr>
  <p:slideViewPr>
    <p:cSldViewPr>
      <p:cViewPr varScale="1">
        <p:scale>
          <a:sx n="100" d="100"/>
          <a:sy n="100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7AB71-23CB-4056-8B05-7FFF10A4AD4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B80C469-A3D0-4993-902E-32432546B9D7}">
      <dgm:prSet phldrT="[Teksti]" custT="1"/>
      <dgm:spPr/>
      <dgm:t>
        <a:bodyPr/>
        <a:lstStyle/>
        <a:p>
          <a:r>
            <a:rPr lang="fi-FI" sz="1100" dirty="0" smtClean="0"/>
            <a:t>VK LAATU</a:t>
          </a:r>
          <a:endParaRPr lang="fi-FI" sz="800" dirty="0"/>
        </a:p>
      </dgm:t>
    </dgm:pt>
    <dgm:pt modelId="{EC5B047B-D990-4E84-BAA0-A4F3D077329F}" type="parTrans" cxnId="{17567BC5-2A07-49D3-ACAC-7303DA0EB4BE}">
      <dgm:prSet/>
      <dgm:spPr/>
      <dgm:t>
        <a:bodyPr/>
        <a:lstStyle/>
        <a:p>
          <a:endParaRPr lang="fi-FI"/>
        </a:p>
      </dgm:t>
    </dgm:pt>
    <dgm:pt modelId="{6C7F677F-6AF8-4E61-BF3F-47EBFF99B3FA}" type="sibTrans" cxnId="{17567BC5-2A07-49D3-ACAC-7303DA0EB4BE}">
      <dgm:prSet/>
      <dgm:spPr/>
      <dgm:t>
        <a:bodyPr/>
        <a:lstStyle/>
        <a:p>
          <a:endParaRPr lang="fi-FI"/>
        </a:p>
      </dgm:t>
    </dgm:pt>
    <dgm:pt modelId="{37089370-F6BA-4AED-8C14-50E23A51EB9C}">
      <dgm:prSet phldrT="[Teksti]"/>
      <dgm:spPr/>
      <dgm:t>
        <a:bodyPr/>
        <a:lstStyle/>
        <a:p>
          <a:r>
            <a:rPr lang="fi-FI" dirty="0" smtClean="0"/>
            <a:t>ASIANTUNTIJAT</a:t>
          </a:r>
          <a:endParaRPr lang="fi-FI" dirty="0"/>
        </a:p>
      </dgm:t>
    </dgm:pt>
    <dgm:pt modelId="{8AB62C42-9381-426A-B07B-BB1E89F2017A}" type="parTrans" cxnId="{99AFAAA6-A0F2-4943-8115-28A2DBD8FD3F}">
      <dgm:prSet/>
      <dgm:spPr/>
      <dgm:t>
        <a:bodyPr/>
        <a:lstStyle/>
        <a:p>
          <a:endParaRPr lang="fi-FI"/>
        </a:p>
      </dgm:t>
    </dgm:pt>
    <dgm:pt modelId="{B3791DCD-CDFD-4143-A2C1-F5673032FD17}" type="sibTrans" cxnId="{99AFAAA6-A0F2-4943-8115-28A2DBD8FD3F}">
      <dgm:prSet/>
      <dgm:spPr/>
      <dgm:t>
        <a:bodyPr/>
        <a:lstStyle/>
        <a:p>
          <a:endParaRPr lang="fi-FI"/>
        </a:p>
      </dgm:t>
    </dgm:pt>
    <dgm:pt modelId="{28512A07-B2C0-4975-92D9-D82EA125D2F9}">
      <dgm:prSet phldrT="[Teksti]"/>
      <dgm:spPr/>
      <dgm:t>
        <a:bodyPr/>
        <a:lstStyle/>
        <a:p>
          <a:r>
            <a:rPr lang="fi-FI" dirty="0" smtClean="0"/>
            <a:t>HENKILÖSTÖ</a:t>
          </a:r>
          <a:endParaRPr lang="fi-FI" dirty="0"/>
        </a:p>
      </dgm:t>
    </dgm:pt>
    <dgm:pt modelId="{8580FABF-C493-477E-9665-EAB33946C814}" type="parTrans" cxnId="{69052DE1-C2ED-4BF2-A0B8-4BC968E03233}">
      <dgm:prSet/>
      <dgm:spPr/>
      <dgm:t>
        <a:bodyPr/>
        <a:lstStyle/>
        <a:p>
          <a:endParaRPr lang="fi-FI"/>
        </a:p>
      </dgm:t>
    </dgm:pt>
    <dgm:pt modelId="{12FFC33B-AD0F-405C-A479-08BBEEF87E96}" type="sibTrans" cxnId="{69052DE1-C2ED-4BF2-A0B8-4BC968E03233}">
      <dgm:prSet/>
      <dgm:spPr/>
      <dgm:t>
        <a:bodyPr/>
        <a:lstStyle/>
        <a:p>
          <a:endParaRPr lang="fi-FI"/>
        </a:p>
      </dgm:t>
    </dgm:pt>
    <dgm:pt modelId="{0BA1A3A2-38AA-4EAA-8B6D-D88634B44115}">
      <dgm:prSet phldrT="[Teksti]"/>
      <dgm:spPr/>
      <dgm:t>
        <a:bodyPr/>
        <a:lstStyle/>
        <a:p>
          <a:r>
            <a:rPr lang="fi-FI" dirty="0" smtClean="0"/>
            <a:t>LAPSI</a:t>
          </a:r>
          <a:endParaRPr lang="fi-FI" dirty="0"/>
        </a:p>
      </dgm:t>
    </dgm:pt>
    <dgm:pt modelId="{CABC9D1C-AC87-4A8E-A8BB-07599940E098}" type="parTrans" cxnId="{A72EB9B1-DFDA-4042-8844-867DCEDCE841}">
      <dgm:prSet/>
      <dgm:spPr/>
      <dgm:t>
        <a:bodyPr/>
        <a:lstStyle/>
        <a:p>
          <a:endParaRPr lang="fi-FI"/>
        </a:p>
      </dgm:t>
    </dgm:pt>
    <dgm:pt modelId="{6ADAEDCD-ACBE-4239-B2DD-AD4C9DA62F99}" type="sibTrans" cxnId="{A72EB9B1-DFDA-4042-8844-867DCEDCE841}">
      <dgm:prSet/>
      <dgm:spPr/>
      <dgm:t>
        <a:bodyPr/>
        <a:lstStyle/>
        <a:p>
          <a:endParaRPr lang="fi-FI"/>
        </a:p>
      </dgm:t>
    </dgm:pt>
    <dgm:pt modelId="{0551C966-F0FD-4266-A578-3DB2BB0F2E84}">
      <dgm:prSet phldrT="[Teksti]"/>
      <dgm:spPr/>
      <dgm:t>
        <a:bodyPr/>
        <a:lstStyle/>
        <a:p>
          <a:r>
            <a:rPr lang="fi-FI" dirty="0" smtClean="0"/>
            <a:t>HUOLTAJAT</a:t>
          </a:r>
          <a:endParaRPr lang="fi-FI" dirty="0"/>
        </a:p>
      </dgm:t>
    </dgm:pt>
    <dgm:pt modelId="{ABC2357E-C3F8-48E6-AD7F-C507F497E1AF}" type="parTrans" cxnId="{30DD72A6-BE10-4221-8B29-BF2F60D42E97}">
      <dgm:prSet/>
      <dgm:spPr/>
      <dgm:t>
        <a:bodyPr/>
        <a:lstStyle/>
        <a:p>
          <a:endParaRPr lang="fi-FI"/>
        </a:p>
      </dgm:t>
    </dgm:pt>
    <dgm:pt modelId="{1129EE53-F072-45AF-9BB7-B0AC341FD5A0}" type="sibTrans" cxnId="{30DD72A6-BE10-4221-8B29-BF2F60D42E97}">
      <dgm:prSet/>
      <dgm:spPr/>
      <dgm:t>
        <a:bodyPr/>
        <a:lstStyle/>
        <a:p>
          <a:endParaRPr lang="fi-FI"/>
        </a:p>
      </dgm:t>
    </dgm:pt>
    <dgm:pt modelId="{3EE48001-0EAB-48E1-9C77-CD1D78144A63}" type="pres">
      <dgm:prSet presAssocID="{92F7AB71-23CB-4056-8B05-7FFF10A4AD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258A232-5EE9-4225-B038-1229F28D312D}" type="pres">
      <dgm:prSet presAssocID="{92F7AB71-23CB-4056-8B05-7FFF10A4AD44}" presName="radial" presStyleCnt="0">
        <dgm:presLayoutVars>
          <dgm:animLvl val="ctr"/>
        </dgm:presLayoutVars>
      </dgm:prSet>
      <dgm:spPr/>
    </dgm:pt>
    <dgm:pt modelId="{991DF1C6-2783-4A44-9E63-A5814F6D03F9}" type="pres">
      <dgm:prSet presAssocID="{5B80C469-A3D0-4993-902E-32432546B9D7}" presName="centerShape" presStyleLbl="vennNode1" presStyleIdx="0" presStyleCnt="5" custScaleX="75499" custScaleY="68861"/>
      <dgm:spPr/>
      <dgm:t>
        <a:bodyPr/>
        <a:lstStyle/>
        <a:p>
          <a:endParaRPr lang="fi-FI"/>
        </a:p>
      </dgm:t>
    </dgm:pt>
    <dgm:pt modelId="{4A4BD281-DC3D-4B0F-B6B0-2F2C1176B836}" type="pres">
      <dgm:prSet presAssocID="{37089370-F6BA-4AED-8C14-50E23A51EB9C}" presName="node" presStyleLbl="vennNode1" presStyleIdx="1" presStyleCnt="5" custScaleX="116639" custScaleY="1265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85004DC-635A-48F4-B129-2905C8A9D835}" type="pres">
      <dgm:prSet presAssocID="{28512A07-B2C0-4975-92D9-D82EA125D2F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5418D1-F51C-4569-BD37-D4CDA80F8A40}" type="pres">
      <dgm:prSet presAssocID="{0BA1A3A2-38AA-4EAA-8B6D-D88634B4411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50AAC0-33F6-4F35-829D-8E00E4A8DCDA}" type="pres">
      <dgm:prSet presAssocID="{0551C966-F0FD-4266-A578-3DB2BB0F2E84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4720583-E000-4772-9276-9ED0988E61F1}" type="presOf" srcId="{37089370-F6BA-4AED-8C14-50E23A51EB9C}" destId="{4A4BD281-DC3D-4B0F-B6B0-2F2C1176B836}" srcOrd="0" destOrd="0" presId="urn:microsoft.com/office/officeart/2005/8/layout/radial3"/>
    <dgm:cxn modelId="{69052DE1-C2ED-4BF2-A0B8-4BC968E03233}" srcId="{5B80C469-A3D0-4993-902E-32432546B9D7}" destId="{28512A07-B2C0-4975-92D9-D82EA125D2F9}" srcOrd="1" destOrd="0" parTransId="{8580FABF-C493-477E-9665-EAB33946C814}" sibTransId="{12FFC33B-AD0F-405C-A479-08BBEEF87E96}"/>
    <dgm:cxn modelId="{FB53361D-2EA3-4421-9A48-DDE0DCEB279F}" type="presOf" srcId="{5B80C469-A3D0-4993-902E-32432546B9D7}" destId="{991DF1C6-2783-4A44-9E63-A5814F6D03F9}" srcOrd="0" destOrd="0" presId="urn:microsoft.com/office/officeart/2005/8/layout/radial3"/>
    <dgm:cxn modelId="{30DD72A6-BE10-4221-8B29-BF2F60D42E97}" srcId="{5B80C469-A3D0-4993-902E-32432546B9D7}" destId="{0551C966-F0FD-4266-A578-3DB2BB0F2E84}" srcOrd="3" destOrd="0" parTransId="{ABC2357E-C3F8-48E6-AD7F-C507F497E1AF}" sibTransId="{1129EE53-F072-45AF-9BB7-B0AC341FD5A0}"/>
    <dgm:cxn modelId="{4C6F6EDD-9E13-4318-9EE8-BF0E03E2C083}" type="presOf" srcId="{0BA1A3A2-38AA-4EAA-8B6D-D88634B44115}" destId="{8C5418D1-F51C-4569-BD37-D4CDA80F8A40}" srcOrd="0" destOrd="0" presId="urn:microsoft.com/office/officeart/2005/8/layout/radial3"/>
    <dgm:cxn modelId="{D68A44EE-2CE9-4B66-A43A-B72AB5B7E08A}" type="presOf" srcId="{28512A07-B2C0-4975-92D9-D82EA125D2F9}" destId="{485004DC-635A-48F4-B129-2905C8A9D835}" srcOrd="0" destOrd="0" presId="urn:microsoft.com/office/officeart/2005/8/layout/radial3"/>
    <dgm:cxn modelId="{129A4271-E300-46E9-903D-269403DBAC8C}" type="presOf" srcId="{92F7AB71-23CB-4056-8B05-7FFF10A4AD44}" destId="{3EE48001-0EAB-48E1-9C77-CD1D78144A63}" srcOrd="0" destOrd="0" presId="urn:microsoft.com/office/officeart/2005/8/layout/radial3"/>
    <dgm:cxn modelId="{17567BC5-2A07-49D3-ACAC-7303DA0EB4BE}" srcId="{92F7AB71-23CB-4056-8B05-7FFF10A4AD44}" destId="{5B80C469-A3D0-4993-902E-32432546B9D7}" srcOrd="0" destOrd="0" parTransId="{EC5B047B-D990-4E84-BAA0-A4F3D077329F}" sibTransId="{6C7F677F-6AF8-4E61-BF3F-47EBFF99B3FA}"/>
    <dgm:cxn modelId="{409C165A-956E-4E34-9003-609E16A2CD71}" type="presOf" srcId="{0551C966-F0FD-4266-A578-3DB2BB0F2E84}" destId="{7A50AAC0-33F6-4F35-829D-8E00E4A8DCDA}" srcOrd="0" destOrd="0" presId="urn:microsoft.com/office/officeart/2005/8/layout/radial3"/>
    <dgm:cxn modelId="{A72EB9B1-DFDA-4042-8844-867DCEDCE841}" srcId="{5B80C469-A3D0-4993-902E-32432546B9D7}" destId="{0BA1A3A2-38AA-4EAA-8B6D-D88634B44115}" srcOrd="2" destOrd="0" parTransId="{CABC9D1C-AC87-4A8E-A8BB-07599940E098}" sibTransId="{6ADAEDCD-ACBE-4239-B2DD-AD4C9DA62F99}"/>
    <dgm:cxn modelId="{99AFAAA6-A0F2-4943-8115-28A2DBD8FD3F}" srcId="{5B80C469-A3D0-4993-902E-32432546B9D7}" destId="{37089370-F6BA-4AED-8C14-50E23A51EB9C}" srcOrd="0" destOrd="0" parTransId="{8AB62C42-9381-426A-B07B-BB1E89F2017A}" sibTransId="{B3791DCD-CDFD-4143-A2C1-F5673032FD17}"/>
    <dgm:cxn modelId="{489AC6BF-647F-4D10-ABBC-7FFD3E056EDE}" type="presParOf" srcId="{3EE48001-0EAB-48E1-9C77-CD1D78144A63}" destId="{6258A232-5EE9-4225-B038-1229F28D312D}" srcOrd="0" destOrd="0" presId="urn:microsoft.com/office/officeart/2005/8/layout/radial3"/>
    <dgm:cxn modelId="{3FF13879-DA8B-4E6F-8B7C-345D3FD82C84}" type="presParOf" srcId="{6258A232-5EE9-4225-B038-1229F28D312D}" destId="{991DF1C6-2783-4A44-9E63-A5814F6D03F9}" srcOrd="0" destOrd="0" presId="urn:microsoft.com/office/officeart/2005/8/layout/radial3"/>
    <dgm:cxn modelId="{37DD027C-FA8F-45BA-980C-71C8441ED9FD}" type="presParOf" srcId="{6258A232-5EE9-4225-B038-1229F28D312D}" destId="{4A4BD281-DC3D-4B0F-B6B0-2F2C1176B836}" srcOrd="1" destOrd="0" presId="urn:microsoft.com/office/officeart/2005/8/layout/radial3"/>
    <dgm:cxn modelId="{83E6DAF3-6958-492E-91C3-F6A66E869B4D}" type="presParOf" srcId="{6258A232-5EE9-4225-B038-1229F28D312D}" destId="{485004DC-635A-48F4-B129-2905C8A9D835}" srcOrd="2" destOrd="0" presId="urn:microsoft.com/office/officeart/2005/8/layout/radial3"/>
    <dgm:cxn modelId="{21FFFBF6-DE16-4BEA-8438-FE331E19F531}" type="presParOf" srcId="{6258A232-5EE9-4225-B038-1229F28D312D}" destId="{8C5418D1-F51C-4569-BD37-D4CDA80F8A40}" srcOrd="3" destOrd="0" presId="urn:microsoft.com/office/officeart/2005/8/layout/radial3"/>
    <dgm:cxn modelId="{CED51495-A384-449D-B897-2DC80EF4C62B}" type="presParOf" srcId="{6258A232-5EE9-4225-B038-1229F28D312D}" destId="{7A50AAC0-33F6-4F35-829D-8E00E4A8DCD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DF1C6-2783-4A44-9E63-A5814F6D03F9}">
      <dsp:nvSpPr>
        <dsp:cNvPr id="0" name=""/>
        <dsp:cNvSpPr/>
      </dsp:nvSpPr>
      <dsp:spPr>
        <a:xfrm>
          <a:off x="474955" y="406851"/>
          <a:ext cx="520351" cy="474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VK LAATU</a:t>
          </a:r>
          <a:endParaRPr lang="fi-FI" sz="800" kern="1200" dirty="0"/>
        </a:p>
      </dsp:txBody>
      <dsp:txXfrm>
        <a:off x="551159" y="476355"/>
        <a:ext cx="367943" cy="335593"/>
      </dsp:txXfrm>
    </dsp:sp>
    <dsp:sp modelId="{4A4BD281-DC3D-4B0F-B6B0-2F2C1176B836}">
      <dsp:nvSpPr>
        <dsp:cNvPr id="0" name=""/>
        <dsp:cNvSpPr/>
      </dsp:nvSpPr>
      <dsp:spPr>
        <a:xfrm>
          <a:off x="534157" y="-22764"/>
          <a:ext cx="401947" cy="436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00" kern="1200" dirty="0" smtClean="0"/>
            <a:t>ASIANTUNTIJAT</a:t>
          </a:r>
          <a:endParaRPr lang="fi-FI" sz="500" kern="1200" dirty="0"/>
        </a:p>
      </dsp:txBody>
      <dsp:txXfrm>
        <a:off x="593021" y="41110"/>
        <a:ext cx="284219" cy="308408"/>
      </dsp:txXfrm>
    </dsp:sp>
    <dsp:sp modelId="{485004DC-635A-48F4-B129-2905C8A9D835}">
      <dsp:nvSpPr>
        <dsp:cNvPr id="0" name=""/>
        <dsp:cNvSpPr/>
      </dsp:nvSpPr>
      <dsp:spPr>
        <a:xfrm>
          <a:off x="1011665" y="471848"/>
          <a:ext cx="344608" cy="344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00" kern="1200" dirty="0" smtClean="0"/>
            <a:t>HENKILÖSTÖ</a:t>
          </a:r>
          <a:endParaRPr lang="fi-FI" sz="500" kern="1200" dirty="0"/>
        </a:p>
      </dsp:txBody>
      <dsp:txXfrm>
        <a:off x="1062132" y="522315"/>
        <a:ext cx="243674" cy="243674"/>
      </dsp:txXfrm>
    </dsp:sp>
    <dsp:sp modelId="{8C5418D1-F51C-4569-BD37-D4CDA80F8A40}">
      <dsp:nvSpPr>
        <dsp:cNvPr id="0" name=""/>
        <dsp:cNvSpPr/>
      </dsp:nvSpPr>
      <dsp:spPr>
        <a:xfrm>
          <a:off x="562826" y="920686"/>
          <a:ext cx="344608" cy="344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00" kern="1200" dirty="0" smtClean="0"/>
            <a:t>LAPSI</a:t>
          </a:r>
          <a:endParaRPr lang="fi-FI" sz="500" kern="1200" dirty="0"/>
        </a:p>
      </dsp:txBody>
      <dsp:txXfrm>
        <a:off x="613293" y="971153"/>
        <a:ext cx="243674" cy="243674"/>
      </dsp:txXfrm>
    </dsp:sp>
    <dsp:sp modelId="{7A50AAC0-33F6-4F35-829D-8E00E4A8DCDA}">
      <dsp:nvSpPr>
        <dsp:cNvPr id="0" name=""/>
        <dsp:cNvSpPr/>
      </dsp:nvSpPr>
      <dsp:spPr>
        <a:xfrm>
          <a:off x="113988" y="471848"/>
          <a:ext cx="344608" cy="3446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00" kern="1200" dirty="0" smtClean="0"/>
            <a:t>HUOLTAJAT</a:t>
          </a:r>
          <a:endParaRPr lang="fi-FI" sz="500" kern="1200" dirty="0"/>
        </a:p>
      </dsp:txBody>
      <dsp:txXfrm>
        <a:off x="164455" y="522315"/>
        <a:ext cx="243674" cy="24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9C303-E3F1-4445-8611-20C3A9A24010}" type="datetimeFigureOut">
              <a:rPr lang="fi-FI" smtClean="0"/>
              <a:t>21.5.2018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DB603-E0CC-45DD-87DD-E2048194BB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715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87FE-094B-4D6B-8FBB-82335EA31708}" type="datetimeFigureOut">
              <a:rPr lang="fi-FI" smtClean="0"/>
              <a:t>21.5.2018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5C37-7FAF-430D-BE18-336EB4EDF0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483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23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Etiikka,</a:t>
            </a:r>
            <a:r>
              <a:rPr lang="fi-FI" baseline="0" dirty="0" smtClean="0"/>
              <a:t> Robotin ja lapsen välinen vuorovaikutus (</a:t>
            </a:r>
            <a:r>
              <a:rPr lang="fi-FI" baseline="0" dirty="0" err="1" smtClean="0"/>
              <a:t>vrt.unilelu</a:t>
            </a:r>
            <a:r>
              <a:rPr lang="fi-FI" baseline="0" dirty="0" smtClean="0"/>
              <a:t>) AIKUINEN SAA TIETÄÄ? LÄPINÄKYVÄÄ. TARKOITUKSENA ARVIOIDA VARHAISKASVATUSTOIMINTAA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862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95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Itsearviointi? Mitä</a:t>
            </a:r>
            <a:r>
              <a:rPr lang="fi-FI" baseline="0" dirty="0" smtClean="0"/>
              <a:t> se on?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26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32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80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Kehittävä</a:t>
            </a:r>
            <a:r>
              <a:rPr lang="fi-FI" baseline="0" dirty="0" smtClean="0"/>
              <a:t> sanan liittäminen on hankalaa?? Miksi?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50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58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88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Kaverisuhteet! Leikki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15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Yhteistyössä UEF ja</a:t>
            </a:r>
            <a:r>
              <a:rPr lang="fi-FI" baseline="0" dirty="0" smtClean="0"/>
              <a:t> Liperin vk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35C37-7FAF-430D-BE18-336EB4EDF0C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89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27584" y="4221089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i-FI" dirty="0" smtClean="0"/>
              <a:t>Tähän tulee esityksen otsikko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27584" y="5157192"/>
            <a:ext cx="7772400" cy="47384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Mahdollinen alaotsikko jos sellaiselle on tarvetta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441" y="4086809"/>
            <a:ext cx="5468098" cy="895739"/>
          </a:xfrm>
        </p:spPr>
        <p:txBody>
          <a:bodyPr anchor="ctr"/>
          <a:lstStyle>
            <a:lvl1pPr marL="0" indent="0" algn="ctr">
              <a:buNone/>
              <a:defRPr sz="21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1" name="Otsikko 20"/>
          <p:cNvSpPr>
            <a:spLocks noGrp="1"/>
          </p:cNvSpPr>
          <p:nvPr>
            <p:ph type="title"/>
          </p:nvPr>
        </p:nvSpPr>
        <p:spPr>
          <a:xfrm>
            <a:off x="602456" y="2551176"/>
            <a:ext cx="6778229" cy="1225296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739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18710-7C7D-4894-B4F1-1064F886DA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328613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791" y="1665290"/>
            <a:ext cx="3286126" cy="43560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6225" y="1665290"/>
            <a:ext cx="3294461" cy="43560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16BA-AF73-4F03-9282-D3883F6B89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26876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57" y="512764"/>
            <a:ext cx="6778228" cy="90011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57" y="1665289"/>
            <a:ext cx="3294460" cy="83978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457" y="2505076"/>
            <a:ext cx="3294460" cy="3516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6225" y="1665289"/>
            <a:ext cx="3294461" cy="83978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6225" y="2505076"/>
            <a:ext cx="3294461" cy="3516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24AB6-B24B-48D8-8C17-987929A56D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9458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7414-DFDC-453C-A394-1D49053105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05608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225" y="1665288"/>
            <a:ext cx="3294460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456" y="1665288"/>
            <a:ext cx="3294460" cy="4356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5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2958-0ACA-415B-A010-CF913D5746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10775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10"/>
          <p:cNvSpPr>
            <a:spLocks noChangeArrowheads="1"/>
          </p:cNvSpPr>
          <p:nvPr userDrawn="1"/>
        </p:nvSpPr>
        <p:spPr bwMode="auto">
          <a:xfrm>
            <a:off x="5267325" y="512764"/>
            <a:ext cx="2113360" cy="1152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6A983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945" y="512763"/>
            <a:ext cx="2113741" cy="1152505"/>
          </a:xfrm>
        </p:spPr>
        <p:txBody>
          <a:bodyPr/>
          <a:lstStyle>
            <a:lvl1pPr>
              <a:defRPr sz="1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2457" y="512764"/>
            <a:ext cx="4458748" cy="550860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6945" y="2112963"/>
            <a:ext cx="2113740" cy="39084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2A56-663E-439C-94F3-AEC8658779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830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1" y="2386014"/>
            <a:ext cx="483393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2706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441" y="4086809"/>
            <a:ext cx="5468098" cy="895739"/>
          </a:xfrm>
        </p:spPr>
        <p:txBody>
          <a:bodyPr anchor="ctr"/>
          <a:lstStyle>
            <a:lvl1pPr marL="0" indent="0" algn="ctr">
              <a:buNone/>
              <a:defRPr sz="21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1" name="Otsikko 20"/>
          <p:cNvSpPr>
            <a:spLocks noGrp="1"/>
          </p:cNvSpPr>
          <p:nvPr>
            <p:ph type="title"/>
          </p:nvPr>
        </p:nvSpPr>
        <p:spPr>
          <a:xfrm>
            <a:off x="602456" y="2551176"/>
            <a:ext cx="6778229" cy="1225296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89484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18710-7C7D-4894-B4F1-1064F886DA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3806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483768" y="620688"/>
            <a:ext cx="6131024" cy="12241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800" b="1" baseline="0"/>
            </a:lvl1pPr>
          </a:lstStyle>
          <a:p>
            <a:r>
              <a:rPr lang="fi-FI" dirty="0" smtClean="0"/>
              <a:t>Dian otsikko tulee tähän ja pitkä otsikko tulee näin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2348880"/>
            <a:ext cx="8003232" cy="37772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81329"/>
            <a:ext cx="2133600" cy="288032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2895600" cy="288033"/>
          </a:xfrm>
        </p:spPr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81327"/>
            <a:ext cx="2133600" cy="288033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791" y="1665290"/>
            <a:ext cx="3286126" cy="43560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6225" y="1665290"/>
            <a:ext cx="3294461" cy="43560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16BA-AF73-4F03-9282-D3883F6B89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62838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57" y="512764"/>
            <a:ext cx="6778228" cy="90011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457" y="1665289"/>
            <a:ext cx="3294460" cy="83978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457" y="2505076"/>
            <a:ext cx="3294460" cy="3516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6225" y="1665289"/>
            <a:ext cx="3294461" cy="839787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6225" y="2505076"/>
            <a:ext cx="3294461" cy="3516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24AB6-B24B-48D8-8C17-987929A56D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795268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7414-DFDC-453C-A394-1D49053105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1850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225" y="1665288"/>
            <a:ext cx="3294460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456" y="1665288"/>
            <a:ext cx="3294460" cy="4356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5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2958-0ACA-415B-A010-CF913D5746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35545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10"/>
          <p:cNvSpPr>
            <a:spLocks noChangeArrowheads="1"/>
          </p:cNvSpPr>
          <p:nvPr userDrawn="1"/>
        </p:nvSpPr>
        <p:spPr bwMode="auto">
          <a:xfrm>
            <a:off x="5267325" y="512764"/>
            <a:ext cx="2113360" cy="1152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6A9838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6945" y="512763"/>
            <a:ext cx="2113741" cy="1152505"/>
          </a:xfrm>
        </p:spPr>
        <p:txBody>
          <a:bodyPr/>
          <a:lstStyle>
            <a:lvl1pPr>
              <a:defRPr sz="1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2457" y="512764"/>
            <a:ext cx="4458748" cy="550860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6945" y="2112963"/>
            <a:ext cx="2113740" cy="39084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D2A56-663E-439C-94F3-AEC8658779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68497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1" y="2386014"/>
            <a:ext cx="483393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497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81329"/>
            <a:ext cx="2133600" cy="288032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2895600" cy="288033"/>
          </a:xfrm>
        </p:spPr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81327"/>
            <a:ext cx="2133600" cy="288033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11560" y="2420888"/>
            <a:ext cx="3884240" cy="3705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16016" y="2420888"/>
            <a:ext cx="3970784" cy="3705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2483768" y="620688"/>
            <a:ext cx="6131024" cy="12241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800" b="1" baseline="0"/>
            </a:lvl1pPr>
          </a:lstStyle>
          <a:p>
            <a:r>
              <a:rPr lang="fi-FI" dirty="0" smtClean="0"/>
              <a:t>Dian otsikko tulee tähän ja pitkä otsikko tulee näin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11560" y="6381329"/>
            <a:ext cx="1979240" cy="28803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2895600" cy="288033"/>
          </a:xfrm>
        </p:spPr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11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81327"/>
            <a:ext cx="2133600" cy="288033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539552" y="2420887"/>
            <a:ext cx="3888432" cy="37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Tähän voit sijoittaa kuvan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2483768" y="620688"/>
            <a:ext cx="613102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/>
            </a:lvl1pPr>
          </a:lstStyle>
          <a:p>
            <a:r>
              <a:rPr lang="fi-FI" dirty="0" smtClean="0"/>
              <a:t>Dian otsikko tulee tähän</a:t>
            </a:r>
            <a:endParaRPr lang="fi-FI" dirty="0"/>
          </a:p>
        </p:txBody>
      </p:sp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81329"/>
            <a:ext cx="2133600" cy="288032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2895600" cy="288033"/>
          </a:xfrm>
        </p:spPr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1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81327"/>
            <a:ext cx="2133600" cy="288033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2483768" y="620688"/>
            <a:ext cx="6131024" cy="12241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800" b="1" baseline="0"/>
            </a:lvl1pPr>
          </a:lstStyle>
          <a:p>
            <a:r>
              <a:rPr lang="fi-FI" dirty="0" smtClean="0"/>
              <a:t>Dian otsikko tulee tähän ja pitkä otsikko tulee näin</a:t>
            </a:r>
            <a:endParaRPr lang="fi-FI" dirty="0"/>
          </a:p>
        </p:txBody>
      </p:sp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81329"/>
            <a:ext cx="2133600" cy="288032"/>
          </a:xfrm>
        </p:spPr>
        <p:txBody>
          <a:bodyPr/>
          <a:lstStyle/>
          <a:p>
            <a:endParaRPr lang="fi-FI"/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2895600" cy="288033"/>
          </a:xfrm>
        </p:spPr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81327"/>
            <a:ext cx="2133600" cy="288033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2483768" y="620688"/>
            <a:ext cx="6131024" cy="93610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800" b="0" baseline="0"/>
            </a:lvl1pPr>
          </a:lstStyle>
          <a:p>
            <a:r>
              <a:rPr lang="fi-FI" dirty="0" smtClean="0"/>
              <a:t>Dian otsikko tulee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81329"/>
            <a:ext cx="2133600" cy="288032"/>
          </a:xfrm>
        </p:spPr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81327"/>
            <a:ext cx="2895600" cy="288033"/>
          </a:xfrm>
        </p:spPr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81327"/>
            <a:ext cx="2133600" cy="288033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7935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3568" y="2636912"/>
            <a:ext cx="2781945" cy="3489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3568" y="6381329"/>
            <a:ext cx="1907232" cy="288032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13010"/>
          </a:xfrm>
        </p:spPr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13010"/>
          </a:xfrm>
        </p:spPr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5" r:id="rId8"/>
    <p:sldLayoutId id="2147483656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71">
            <a:off x="7079456" y="115888"/>
            <a:ext cx="1804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orakulmio 24"/>
          <p:cNvSpPr>
            <a:spLocks noChangeArrowheads="1"/>
          </p:cNvSpPr>
          <p:nvPr/>
        </p:nvSpPr>
        <p:spPr bwMode="auto">
          <a:xfrm>
            <a:off x="602457" y="6237289"/>
            <a:ext cx="8517731" cy="3714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auto">
          <a:xfrm>
            <a:off x="602456" y="506414"/>
            <a:ext cx="6778229" cy="8985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02456" y="506414"/>
            <a:ext cx="6778229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perustyyl. Napsautt.</a:t>
            </a:r>
            <a:endParaRPr lang="en-US" alt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2456" y="1665288"/>
            <a:ext cx="6778229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  <a:p>
            <a:pPr lvl="4"/>
            <a:r>
              <a:rPr lang="fi-FI" altLang="en-US" smtClean="0"/>
              <a:t>viides taso</a:t>
            </a:r>
            <a:endParaRPr lang="en-US" altLang="en-US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616744" y="6243639"/>
            <a:ext cx="126087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25" b="1">
                <a:solidFill>
                  <a:srgbClr val="6C200B"/>
                </a:solidFill>
                <a:latin typeface="Caviar Dreams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106716" y="6243639"/>
            <a:ext cx="1273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50" b="1" i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20254" y="6243639"/>
            <a:ext cx="30360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 b="1">
                <a:solidFill>
                  <a:srgbClr val="6C200B"/>
                </a:solidFill>
                <a:latin typeface="Caviar Dreams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F9C215-FE60-400D-B928-F0FCB66A3314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pic>
        <p:nvPicPr>
          <p:cNvPr id="1034" name="Kuva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31" y="4867276"/>
            <a:ext cx="5572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Kuva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36538"/>
            <a:ext cx="118943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27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ransition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rgbClr val="6C200B"/>
          </a:solidFill>
          <a:latin typeface="Caviar Dreams" panose="020B0402020204020504" pitchFamily="34" charset="0"/>
          <a:ea typeface="Caviar Dreams" panose="020B0402020204020504" pitchFamily="34" charset="0"/>
          <a:cs typeface="Caviar Dreams" panose="020B04020202040205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00075" indent="-2571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942975" indent="-2571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243013" indent="-21431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1585913" indent="-21431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71">
            <a:off x="7079456" y="115888"/>
            <a:ext cx="1804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orakulmio 24"/>
          <p:cNvSpPr>
            <a:spLocks noChangeArrowheads="1"/>
          </p:cNvSpPr>
          <p:nvPr/>
        </p:nvSpPr>
        <p:spPr bwMode="auto">
          <a:xfrm>
            <a:off x="602457" y="6237289"/>
            <a:ext cx="8517731" cy="3714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8" name="Suorakulmio 7"/>
          <p:cNvSpPr>
            <a:spLocks noChangeArrowheads="1"/>
          </p:cNvSpPr>
          <p:nvPr/>
        </p:nvSpPr>
        <p:spPr bwMode="auto">
          <a:xfrm>
            <a:off x="602456" y="506414"/>
            <a:ext cx="6778229" cy="8985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02456" y="506414"/>
            <a:ext cx="6778229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perustyyl. Napsautt.</a:t>
            </a:r>
            <a:endParaRPr lang="en-US" alt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2456" y="1665288"/>
            <a:ext cx="6778229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 smtClean="0"/>
              <a:t>Muokkaa tekstin perustyylejä</a:t>
            </a:r>
          </a:p>
          <a:p>
            <a:pPr lvl="1"/>
            <a:r>
              <a:rPr lang="fi-FI" altLang="en-US" smtClean="0"/>
              <a:t>toinen taso</a:t>
            </a:r>
          </a:p>
          <a:p>
            <a:pPr lvl="2"/>
            <a:r>
              <a:rPr lang="fi-FI" altLang="en-US" smtClean="0"/>
              <a:t>kolmas taso</a:t>
            </a:r>
          </a:p>
          <a:p>
            <a:pPr lvl="3"/>
            <a:r>
              <a:rPr lang="fi-FI" altLang="en-US" smtClean="0"/>
              <a:t>neljäs taso</a:t>
            </a:r>
          </a:p>
          <a:p>
            <a:pPr lvl="4"/>
            <a:r>
              <a:rPr lang="fi-FI" altLang="en-US" smtClean="0"/>
              <a:t>viides taso</a:t>
            </a:r>
            <a:endParaRPr lang="en-US" altLang="en-US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616744" y="6243639"/>
            <a:ext cx="126087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25" b="1">
                <a:solidFill>
                  <a:srgbClr val="6C200B"/>
                </a:solidFill>
                <a:latin typeface="Caviar Dreams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6106716" y="6243639"/>
            <a:ext cx="1273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50" b="1" i="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20254" y="6243639"/>
            <a:ext cx="30360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 b="1">
                <a:solidFill>
                  <a:srgbClr val="6C200B"/>
                </a:solidFill>
                <a:latin typeface="Caviar Dreams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F9C215-FE60-400D-B928-F0FCB66A3314}" type="slidenum">
              <a:rPr lang="en-GB" altLang="en-US" smtClean="0"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pic>
        <p:nvPicPr>
          <p:cNvPr id="1034" name="Kuva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31" y="4867276"/>
            <a:ext cx="5572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Kuva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236538"/>
            <a:ext cx="118943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9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ransition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rgbClr val="6C200B"/>
          </a:solidFill>
          <a:latin typeface="Caviar Dreams" panose="020B0402020204020504" pitchFamily="34" charset="0"/>
          <a:ea typeface="Caviar Dreams" panose="020B0402020204020504" pitchFamily="34" charset="0"/>
          <a:cs typeface="Caviar Dreams" panose="020B04020202040205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6C200B"/>
          </a:solidFill>
          <a:latin typeface="Caviar Dreams" pitchFamily="34" charset="0"/>
          <a:ea typeface="Caviar Dreams" pitchFamily="34" charset="0"/>
          <a:cs typeface="Caviar Dreams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600075" indent="-2571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942975" indent="-25717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243013" indent="-21431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1585913" indent="-214313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1800" dirty="0"/>
              <a:t>B4. Arvioinnin periaatteet suomalaisessa varhaiskasvatuksessa – Mitä me itseasiassa arvioimme? AU111, 1. krs. A-rakennus. </a:t>
            </a:r>
            <a:br>
              <a:rPr lang="fi-FI" sz="1800" dirty="0"/>
            </a:br>
            <a:endParaRPr lang="fi-FI" sz="180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idx="1"/>
          </p:nvPr>
        </p:nvSpPr>
        <p:spPr>
          <a:xfrm>
            <a:off x="827584" y="5157192"/>
            <a:ext cx="7772400" cy="473844"/>
          </a:xfrm>
        </p:spPr>
        <p:txBody>
          <a:bodyPr/>
          <a:lstStyle/>
          <a:p>
            <a:r>
              <a:rPr lang="fi-FI" dirty="0"/>
              <a:t>KM Thomas Nukarinen, varhaiskasvatuksen vastaava Liperi. </a:t>
            </a:r>
          </a:p>
        </p:txBody>
      </p:sp>
    </p:spTree>
    <p:extLst>
      <p:ext uri="{BB962C8B-B14F-4D97-AF65-F5344CB8AC3E}">
        <p14:creationId xmlns:p14="http://schemas.microsoft.com/office/powerpoint/2010/main" val="40243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Kurkkaus tulevaisuuteen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Voisiko laadunhallintatyössä hyödyntää teknologiaa?</a:t>
            </a:r>
          </a:p>
          <a:p>
            <a:r>
              <a:rPr lang="fi-FI" dirty="0" smtClean="0"/>
              <a:t>Varhaiskasvatus on erilaisten todellisuuksien kerrostuma. 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Miten saamme ne näkyviksi?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27" y="4005064"/>
            <a:ext cx="3371673" cy="252622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788602" y="650710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Kuvat </a:t>
            </a:r>
            <a:r>
              <a:rPr lang="fi-FI" sz="1000" dirty="0" err="1" smtClean="0"/>
              <a:t>Pexels</a:t>
            </a:r>
            <a:endParaRPr lang="fi-FI" sz="100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6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laotsikko 1"/>
          <p:cNvSpPr>
            <a:spLocks noGrp="1"/>
          </p:cNvSpPr>
          <p:nvPr>
            <p:ph type="subTitle" idx="1"/>
          </p:nvPr>
        </p:nvSpPr>
        <p:spPr>
          <a:xfrm>
            <a:off x="1916906" y="3921919"/>
            <a:ext cx="5468541" cy="672704"/>
          </a:xfrm>
        </p:spPr>
        <p:txBody>
          <a:bodyPr/>
          <a:lstStyle/>
          <a:p>
            <a:pPr eaLnBrk="1" hangingPunct="1"/>
            <a:r>
              <a:rPr lang="fi-FI" altLang="en-US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Varhaiskasvatukseen</a:t>
            </a:r>
          </a:p>
        </p:txBody>
      </p:sp>
      <p:sp>
        <p:nvSpPr>
          <p:cNvPr id="11266" name="Otsikko 2"/>
          <p:cNvSpPr>
            <a:spLocks noGrp="1"/>
          </p:cNvSpPr>
          <p:nvPr>
            <p:ph type="title"/>
          </p:nvPr>
        </p:nvSpPr>
        <p:spPr>
          <a:xfrm>
            <a:off x="602456" y="2770585"/>
            <a:ext cx="6778229" cy="919163"/>
          </a:xfrm>
        </p:spPr>
        <p:txBody>
          <a:bodyPr/>
          <a:lstStyle/>
          <a:p>
            <a:pPr eaLnBrk="1" hangingPunct="1"/>
            <a:r>
              <a:rPr lang="fi-FI" altLang="en-US" smtClean="0"/>
              <a:t>PROJEKTI</a:t>
            </a:r>
            <a:br>
              <a:rPr lang="fi-FI" altLang="en-US" smtClean="0"/>
            </a:br>
            <a:r>
              <a:rPr lang="fi-FI" altLang="en-US" smtClean="0"/>
              <a:t>”TAIKA ROBOTTI”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7897"/>
            <a:ext cx="4864894" cy="649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95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400" dirty="0"/>
              <a:t>Uutta </a:t>
            </a:r>
            <a:r>
              <a:rPr lang="fi-FI" altLang="fi-FI" sz="2400" dirty="0" smtClean="0">
                <a:solidFill>
                  <a:srgbClr val="FF0000"/>
                </a:solidFill>
              </a:rPr>
              <a:t>S</a:t>
            </a:r>
            <a:r>
              <a:rPr lang="fi-FI" altLang="fi-FI" sz="2400" dirty="0" smtClean="0"/>
              <a:t>uomesta </a:t>
            </a:r>
            <a:r>
              <a:rPr lang="fi-FI" altLang="fi-FI" sz="2400" dirty="0"/>
              <a:t>suomalaisella osaamisella!</a:t>
            </a: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>
          <a:xfrm>
            <a:off x="602456" y="2106216"/>
            <a:ext cx="6778229" cy="3218259"/>
          </a:xfrm>
        </p:spPr>
        <p:txBody>
          <a:bodyPr/>
          <a:lstStyle/>
          <a:p>
            <a:pPr eaLnBrk="1" hangingPunct="1"/>
            <a:endParaRPr lang="fi-FI" altLang="fi-FI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1" eaLnBrk="1" hangingPunct="1"/>
            <a:r>
              <a:rPr lang="fi-FI" altLang="fi-FI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Ääniavara </a:t>
            </a:r>
            <a:r>
              <a:rPr lang="fi-FI" altLang="fi-FI" sz="1200" dirty="0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Oy </a:t>
            </a:r>
            <a:r>
              <a:rPr lang="fi-FI" altLang="fi-FI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kehittää uutta palvelurobottia päiväkotiin t</a:t>
            </a:r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ueksi ja motivoijaksi varhaiskasvatukseen – pohjautuu ratkaisukeskeiseen näkökulmaan ja muksuoppiin</a:t>
            </a:r>
          </a:p>
          <a:p>
            <a:pPr lvl="1" eaLnBrk="1" hangingPunct="1"/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Tuote ja sisältö on ensimmäinen </a:t>
            </a:r>
            <a:r>
              <a:rPr lang="fi-FI" altLang="en-US" sz="1200" b="1" dirty="0">
                <a:solidFill>
                  <a:srgbClr val="6C200B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rPr>
              <a:t>suomalainen</a:t>
            </a:r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 päiväkoteihin kehitetty konseptiin pohjautuva kokonaisuus!</a:t>
            </a:r>
          </a:p>
          <a:p>
            <a:pPr lvl="1" eaLnBrk="1" hangingPunct="1"/>
            <a:endParaRPr lang="fi-FI" altLang="en-US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fi-FI" altLang="en-US" sz="15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Tavoitteena on</a:t>
            </a:r>
            <a:r>
              <a:rPr lang="mr-IN" altLang="en-US" sz="15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…</a:t>
            </a:r>
            <a:endParaRPr lang="fi-FI" altLang="en-US" sz="15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1" eaLnBrk="1" hangingPunct="1"/>
            <a:endParaRPr lang="fi-FI" altLang="en-US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1" eaLnBrk="1" hangingPunct="1"/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tutkia ratkaisukeskeistä kommunikaatiota  ja ratkaisukeskeisiä interventioita lapsen kanssa tarinoiden, musiikin ja keskustelujen avulla</a:t>
            </a:r>
          </a:p>
          <a:p>
            <a:pPr lvl="1" eaLnBrk="1" hangingPunct="1"/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pyrkiä vaikuttamaan lapsen minä - käsitykseen sekä tekemään taitoja näkyviksi hauskalla ja lasta motivoivalla tavalla ja dialogilla</a:t>
            </a:r>
          </a:p>
          <a:p>
            <a:pPr lvl="1" eaLnBrk="1" hangingPunct="1"/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vahvistaa vastavuoroista kommunikaatiota</a:t>
            </a:r>
          </a:p>
          <a:p>
            <a:pPr lvl="1" eaLnBrk="1" hangingPunct="1"/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kehittää itsetuntemusta ja olla toiminnan ohjauksen tukemisen väline</a:t>
            </a:r>
          </a:p>
          <a:p>
            <a:pPr lvl="1" eaLnBrk="1" hangingPunct="1"/>
            <a:r>
              <a:rPr lang="fi-FI" altLang="en-US" sz="1200" dirty="0">
                <a:latin typeface="Myriad Pro" pitchFamily="34" charset="0"/>
                <a:ea typeface="Myriad Pro" pitchFamily="34" charset="0"/>
                <a:cs typeface="Myriad Pro" pitchFamily="34" charset="0"/>
              </a:rPr>
              <a:t>kerätä kasvattajalle ja vanhemmalle tietoa lapsen vuorovaikutustaidoista </a:t>
            </a:r>
          </a:p>
          <a:p>
            <a:pPr lvl="1" eaLnBrk="1" hangingPunct="1"/>
            <a:endParaRPr lang="fi-FI" altLang="en-US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1" eaLnBrk="1" hangingPunct="1"/>
            <a:endParaRPr lang="fi-FI" altLang="en-US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en-US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eaLnBrk="1" hangingPunct="1"/>
            <a:endParaRPr lang="fi-FI" altLang="en-US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2" eaLnBrk="1" hangingPunct="1"/>
            <a:endParaRPr lang="fi-FI" altLang="fi-FI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2" eaLnBrk="1" hangingPunct="1"/>
            <a:endParaRPr lang="fi-FI" altLang="fi-FI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  <a:p>
            <a:pPr lvl="2" eaLnBrk="1" hangingPunct="1"/>
            <a:endParaRPr lang="fi-FI" altLang="fi-FI" sz="1200" dirty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75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Robotti ei luonnollisestikaan korvaa ihmiskontaktia, mutta sen avulla saadaan kerättyä jatkuvasti tietoa lasten välisestä vuorovaikutuksesta (kenen kanssa haluaisit leikkiä </a:t>
            </a:r>
            <a:r>
              <a:rPr lang="fi-FI" dirty="0" err="1"/>
              <a:t>vs</a:t>
            </a:r>
            <a:r>
              <a:rPr lang="fi-FI" dirty="0"/>
              <a:t> kenen kanssa leikit) ja taitojen kehittymisestä. Robotti myös vahvistaa vastavuoroista ratkaisukeskeistä kommunikaatiota ja sen avulla lapsi pystyy oivaltamaan asioita itsestään. (</a:t>
            </a:r>
            <a:r>
              <a:rPr lang="fi-FI" dirty="0" err="1"/>
              <a:t>wau</a:t>
            </a:r>
            <a:r>
              <a:rPr lang="fi-FI" dirty="0"/>
              <a:t> hienoa! / Opit siis uuden taidon / kuka huomaa, että osaat toimia uudella tavalla? / mitä nalle siitä sanoisi? / kuka on auttanut sinua oppimaan tuon taidon? / etkö tiedä? / kuka voisi tietää? / Mitä kaikkea pystyt tekemään uudella taidollasi?).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00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Vuorovaikutus keskiössä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Keskustelun aikana Taika myös vahvistaa lapsen positiivista minäkuvaa. Minulla on hieno nimi, olen jo 5-vuotias, olen oppinut itse tämän taidon, Taika huomasi uuden taitoni jne. Keskustellessa myös kertyy arvokasta dataa lapsen kasvun, kehityksen ja oppimisen tueksi  </a:t>
            </a:r>
            <a:r>
              <a:rPr lang="fi-FI" sz="1400" dirty="0" smtClean="0"/>
              <a:t>(Palander 2017)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Positiivisen ja vahvistavan dialogin rakentaminen on keskeisessä roolissa robotin ja lapsen välisessä vuorovaikutuksessa.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Tavoitteena siirtää näitä taitoja ja puhetta ryhmän väliseen vuorovaikutukseen. </a:t>
            </a:r>
          </a:p>
          <a:p>
            <a:pPr marL="0" indent="0">
              <a:buNone/>
            </a:pPr>
            <a:r>
              <a:rPr lang="fi-FI" dirty="0" smtClean="0"/>
              <a:t>Mikä osa tiedosta siirtyy johtamisen tueksi?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D74115">
                    <a:lumMod val="50000"/>
                  </a:srgbClr>
                </a:solidFill>
              </a:rPr>
              <a:t>Thomas Nukarinen KM, varhaiskasvatuksen vastaava Liperi</a:t>
            </a:r>
            <a:endParaRPr lang="en-GB">
              <a:solidFill>
                <a:srgbClr val="D7411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75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Robotin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kehitysprojektista</a:t>
            </a:r>
            <a:r>
              <a:rPr lang="en-US" dirty="0" smtClean="0"/>
              <a:t> </a:t>
            </a:r>
            <a:r>
              <a:rPr lang="en-US" dirty="0" err="1" smtClean="0"/>
              <a:t>vastaavat</a:t>
            </a:r>
            <a:r>
              <a:rPr lang="en-US" dirty="0" smtClean="0"/>
              <a:t>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Thomas Nukarinen KM, varhaiskasvatuksen vastaava Liperi</a:t>
            </a:r>
            <a:endParaRPr lang="en-GB"/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64356" y="2326481"/>
            <a:ext cx="2468166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C200B"/>
                </a:solidFill>
                <a:latin typeface="Myriad Pro" pitchFamily="34" charset="0"/>
              </a:rPr>
              <a:t>Aki Hattunen</a:t>
            </a:r>
            <a:endParaRPr lang="en-US" altLang="en-US">
              <a:latin typeface="Myriad Pro" pitchFamily="34" charset="0"/>
            </a:endParaRPr>
          </a:p>
          <a:p>
            <a:pPr eaLnBrk="1" hangingPunct="1"/>
            <a:r>
              <a:rPr lang="en-US" altLang="en-US" sz="1350"/>
              <a:t>Projektipäällikkö ja tuotesuunnittelu</a:t>
            </a:r>
          </a:p>
          <a:p>
            <a:pPr eaLnBrk="1" hangingPunct="1"/>
            <a:endParaRPr lang="en-US" altLang="en-US" sz="1350"/>
          </a:p>
          <a:p>
            <a:pPr eaLnBrk="1" hangingPunct="1"/>
            <a:endParaRPr lang="en-US" altLang="en-US" sz="135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en-US" sz="1350"/>
              <a:t>Teollinen muotoilija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en-US" sz="1350"/>
              <a:t>Audiovisuaalisen viestinnän osaaja</a:t>
            </a:r>
          </a:p>
          <a:p>
            <a:pPr eaLnBrk="1" hangingPunct="1"/>
            <a:endParaRPr lang="en-US" altLang="en-US" sz="1350"/>
          </a:p>
          <a:p>
            <a:pPr eaLnBrk="1" hangingPunct="1"/>
            <a:endParaRPr lang="en-US" altLang="en-US" sz="1350"/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032523" y="2326481"/>
            <a:ext cx="246935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C200B"/>
                </a:solidFill>
              </a:rPr>
              <a:t>Lasse Leppänen</a:t>
            </a:r>
          </a:p>
          <a:p>
            <a:pPr eaLnBrk="1" hangingPunct="1"/>
            <a:r>
              <a:rPr lang="en-US" altLang="en-US" sz="1350"/>
              <a:t>Ohjelmointi ja elektroniikkavastaava</a:t>
            </a:r>
          </a:p>
          <a:p>
            <a:pPr eaLnBrk="1" hangingPunct="1"/>
            <a:endParaRPr lang="en-US" altLang="en-US" sz="1350"/>
          </a:p>
          <a:p>
            <a:pPr eaLnBrk="1" hangingPunct="1"/>
            <a:endParaRPr lang="fi-FI" altLang="en-US" sz="135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en-US" sz="1350"/>
              <a:t>Filosofian tohtori, Fysiikka (Itä-Suomen Yliopisto)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5501879" y="2326482"/>
            <a:ext cx="2469356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6C200B"/>
                </a:solidFill>
              </a:rPr>
              <a:t>Maija-Riitta Hirvonen</a:t>
            </a:r>
          </a:p>
          <a:p>
            <a:pPr eaLnBrk="1" hangingPunct="1"/>
            <a:r>
              <a:rPr lang="en-US" altLang="en-US" sz="1350"/>
              <a:t>Tuotekehitys ja sisällön tuotantovastaava</a:t>
            </a:r>
          </a:p>
          <a:p>
            <a:pPr eaLnBrk="1" hangingPunct="1"/>
            <a:endParaRPr lang="en-US" altLang="en-US" sz="135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en-US" sz="1350"/>
              <a:t>Sisältömateriaalin suunnittelu ja kehitys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en-US" sz="1350"/>
              <a:t>Koulutuksen organisointi ja toteutus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19" y="4110176"/>
            <a:ext cx="1021842" cy="1030017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sx="105000" sy="105000" algn="tl" rotWithShape="0">
              <a:schemeClr val="accent6">
                <a:lumMod val="75000"/>
                <a:alpha val="78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99" y="4110176"/>
            <a:ext cx="1021842" cy="1030017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sx="105000" sy="105000" algn="tl" rotWithShape="0">
              <a:schemeClr val="accent6">
                <a:lumMod val="75000"/>
                <a:alpha val="78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79" y="4110176"/>
            <a:ext cx="1021842" cy="1030017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sx="105000" sy="105000" algn="tl" rotWithShape="0">
              <a:schemeClr val="accent6">
                <a:lumMod val="75000"/>
                <a:alpha val="78000"/>
              </a:scheme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692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Rakenna oma (Lego)malli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Rakentakaa palikoista tulevaisuuden arviointimalli johtamisen näkökulmasta: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Osallisuus, vuorovaikutus, </a:t>
            </a:r>
            <a:r>
              <a:rPr lang="fi-FI" dirty="0" err="1" smtClean="0"/>
              <a:t>digitalisaatio</a:t>
            </a:r>
            <a:r>
              <a:rPr lang="fi-FI" dirty="0" smtClean="0"/>
              <a:t>, systemaattisuus, hauskuus..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Kirjaa </a:t>
            </a:r>
            <a:r>
              <a:rPr lang="fi-FI" dirty="0" err="1" smtClean="0"/>
              <a:t>fläppipaperille</a:t>
            </a:r>
            <a:r>
              <a:rPr lang="fi-FI" dirty="0" smtClean="0"/>
              <a:t> työsi helmet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8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Aikaa 30 min</a:t>
            </a:r>
            <a:br>
              <a:rPr lang="fi-FI" dirty="0" smtClean="0"/>
            </a:br>
            <a:r>
              <a:rPr lang="fi-FI" dirty="0" smtClean="0"/>
              <a:t>Kuvatkaa tuotokset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714067" cy="3776663"/>
          </a:xfrm>
        </p:spPr>
      </p:pic>
      <p:sp>
        <p:nvSpPr>
          <p:cNvPr id="5" name="Tekstiruutu 4"/>
          <p:cNvSpPr txBox="1"/>
          <p:nvPr/>
        </p:nvSpPr>
        <p:spPr>
          <a:xfrm>
            <a:off x="7318648" y="571498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 </a:t>
            </a:r>
            <a:r>
              <a:rPr lang="fi-FI" sz="800" dirty="0" err="1" smtClean="0"/>
              <a:t>youtube</a:t>
            </a:r>
            <a:r>
              <a:rPr lang="fi-FI" sz="800" dirty="0" smtClean="0"/>
              <a:t> </a:t>
            </a:r>
            <a:r>
              <a:rPr lang="fi-FI" sz="800" dirty="0" err="1" smtClean="0"/>
              <a:t>JesseAndMike</a:t>
            </a:r>
            <a:endParaRPr lang="fi-FI" sz="80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jäi käteen?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Pajassa </a:t>
            </a:r>
            <a:r>
              <a:rPr lang="fi-FI" sz="2400" dirty="0"/>
              <a:t>käsitellään arviointia ja laadunhallintaa. Miten </a:t>
            </a:r>
            <a:r>
              <a:rPr lang="fi-FI" sz="2400" b="1" dirty="0"/>
              <a:t>arviointityötä tulee johtaa</a:t>
            </a:r>
            <a:r>
              <a:rPr lang="fi-FI" sz="2400" dirty="0"/>
              <a:t>, että siitä saadaan systemaattista, pedagogista toimintaa kehittävää -hauskuutta ja innostusta unohtamatta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sz="2400" dirty="0" smtClean="0"/>
              <a:t>	</a:t>
            </a:r>
            <a:r>
              <a:rPr lang="fi-FI" sz="2400" smtClean="0"/>
              <a:t>	Johdetaan </a:t>
            </a:r>
            <a:r>
              <a:rPr lang="fi-FI" sz="2400" dirty="0" smtClean="0"/>
              <a:t>oikealla tiedolla!</a:t>
            </a: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Arviointi- mitä ja miksi?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2276872"/>
            <a:ext cx="8003232" cy="3777283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Varhaiskasvatuslaki 9 b §(8.5.2015/580</a:t>
            </a:r>
            <a:r>
              <a:rPr lang="fi-FI" sz="2000" dirty="0" smtClean="0"/>
              <a:t>):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Laki Kansallisesta koulutuksen arviointikeskuksesta 1-2 §(1295/2013)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 smtClean="0"/>
              <a:t>Varhaiskasvatuksen </a:t>
            </a:r>
            <a:r>
              <a:rPr lang="fi-FI" sz="2000" dirty="0"/>
              <a:t>arvioinnin tarkoituksena on turvata </a:t>
            </a:r>
            <a:r>
              <a:rPr lang="fi-FI" sz="2000" dirty="0" smtClean="0"/>
              <a:t>varhaiskasvatuslain</a:t>
            </a:r>
            <a:r>
              <a:rPr lang="fi-FI" sz="2000" dirty="0" smtClean="0">
                <a:solidFill>
                  <a:srgbClr val="FF0000"/>
                </a:solidFill>
              </a:rPr>
              <a:t> </a:t>
            </a:r>
            <a:r>
              <a:rPr lang="fi-FI" sz="2000" dirty="0" smtClean="0"/>
              <a:t>tarkoituksen </a:t>
            </a:r>
            <a:r>
              <a:rPr lang="fi-FI" sz="2000" dirty="0"/>
              <a:t>toteuttamista ja tukea varhaiskasvatuksen kehittämistä ja edistää </a:t>
            </a:r>
            <a:r>
              <a:rPr lang="fi-FI" sz="2000" dirty="0" smtClean="0"/>
              <a:t>lapsen </a:t>
            </a:r>
            <a:r>
              <a:rPr lang="fi-FI" sz="2000" dirty="0"/>
              <a:t>hyvinvoinnin, kehityksen ja oppimisen edellytyksiä</a:t>
            </a:r>
            <a:r>
              <a:rPr lang="fi-FI" sz="2000" dirty="0" smtClean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 smtClean="0"/>
              <a:t>Järjestäjän </a:t>
            </a:r>
            <a:r>
              <a:rPr lang="fi-FI" sz="2000" dirty="0"/>
              <a:t>tulee arvioida antamaansa varhaiskasvatusta sekä osallistua </a:t>
            </a:r>
            <a:r>
              <a:rPr lang="fi-FI" sz="2000" dirty="0" smtClean="0"/>
              <a:t>ulkopuoliseen </a:t>
            </a:r>
            <a:r>
              <a:rPr lang="fi-FI" sz="2000" dirty="0"/>
              <a:t>toimintansa arviointiin. Keskeiset tulokset tulee julkistaa. </a:t>
            </a:r>
          </a:p>
          <a:p>
            <a:pPr marL="0" indent="0">
              <a:buNone/>
            </a:pPr>
            <a:r>
              <a:rPr lang="fi-FI" sz="2000" dirty="0" smtClean="0"/>
              <a:t>Oltava oma-aloitteista</a:t>
            </a:r>
            <a:r>
              <a:rPr lang="fi-FI" sz="2000" dirty="0"/>
              <a:t>, suunnitelmallista ja </a:t>
            </a:r>
            <a:r>
              <a:rPr lang="fi-FI" sz="2000" dirty="0" smtClean="0"/>
              <a:t>säännöllistä </a:t>
            </a:r>
            <a:r>
              <a:rPr lang="fi-FI" sz="800" dirty="0" smtClean="0"/>
              <a:t>(varhaiskasvatussuunnitelman perusteet 2016)</a:t>
            </a:r>
            <a:endParaRPr lang="fi-FI" sz="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4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en tule kertomaan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Varhaiskasvatuksen laadun neljä </a:t>
            </a:r>
          </a:p>
          <a:p>
            <a:pPr marL="0" indent="0">
              <a:buNone/>
            </a:pPr>
            <a:r>
              <a:rPr lang="fi-FI" sz="2000" dirty="0"/>
              <a:t>näkökulmaa </a:t>
            </a:r>
            <a:r>
              <a:rPr lang="fi-FI" sz="900" dirty="0"/>
              <a:t>(Katz 1993</a:t>
            </a:r>
            <a:r>
              <a:rPr lang="fi-FI" sz="900" dirty="0" smtClean="0"/>
              <a:t>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1400" b="1" dirty="0" smtClean="0"/>
              <a:t>CAF</a:t>
            </a:r>
            <a:r>
              <a:rPr lang="fi-FI" sz="1400" dirty="0" smtClean="0"/>
              <a:t>(</a:t>
            </a:r>
            <a:r>
              <a:rPr lang="fi-FI" sz="1400" dirty="0" err="1" smtClean="0"/>
              <a:t>Common</a:t>
            </a:r>
            <a:r>
              <a:rPr lang="fi-FI" sz="1400" dirty="0" smtClean="0"/>
              <a:t> </a:t>
            </a:r>
            <a:r>
              <a:rPr lang="fi-FI" sz="1400" dirty="0" err="1"/>
              <a:t>Assessment</a:t>
            </a:r>
            <a:r>
              <a:rPr lang="fi-FI" sz="1400" dirty="0"/>
              <a:t> Framework) 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on </a:t>
            </a:r>
            <a:r>
              <a:rPr lang="fi-FI" sz="1400" dirty="0"/>
              <a:t>EU-jäsenmaiden yhteistyönä kehitetty 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julkisen </a:t>
            </a:r>
            <a:r>
              <a:rPr lang="fi-FI" sz="1400" dirty="0"/>
              <a:t>sektorin organisaatioiden 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laadunarviointimalli.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118492" cy="217514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72" y="3140968"/>
            <a:ext cx="4503216" cy="106417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627190" y="351156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Ekspansiivisen </a:t>
            </a:r>
            <a:r>
              <a:rPr lang="fi-FI" sz="800" dirty="0"/>
              <a:t>oppimisen malli </a:t>
            </a:r>
            <a:r>
              <a:rPr lang="fi-FI" sz="800" dirty="0" err="1"/>
              <a:t>Engeströmin</a:t>
            </a:r>
            <a:r>
              <a:rPr lang="fi-FI" sz="800" dirty="0"/>
              <a:t> (1987) mukaan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6215"/>
            <a:ext cx="1584176" cy="82495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31104"/>
            <a:ext cx="4546848" cy="230659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572000" y="626088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/>
              <a:t>https://www.oph.fi/koulutus_ja_tutkinnot/varhaiskasvatus/uudet_vasut</a:t>
            </a:r>
            <a:r>
              <a:rPr lang="fi-FI" dirty="0"/>
              <a:t> </a:t>
            </a:r>
          </a:p>
        </p:txBody>
      </p:sp>
      <p:graphicFrame>
        <p:nvGraphicFramePr>
          <p:cNvPr id="10" name="Kaaviokuva 9"/>
          <p:cNvGraphicFramePr/>
          <p:nvPr>
            <p:extLst>
              <p:ext uri="{D42A27DB-BD31-4B8C-83A1-F6EECF244321}">
                <p14:modId xmlns:p14="http://schemas.microsoft.com/office/powerpoint/2010/main" val="1276833024"/>
              </p:ext>
            </p:extLst>
          </p:nvPr>
        </p:nvGraphicFramePr>
        <p:xfrm>
          <a:off x="3689606" y="2408712"/>
          <a:ext cx="1470262" cy="124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4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…Koska on omia </a:t>
            </a:r>
            <a:r>
              <a:rPr lang="fi-FI" dirty="0"/>
              <a:t>”himmeleitä</a:t>
            </a:r>
            <a:r>
              <a:rPr lang="fi-FI" dirty="0" smtClean="0"/>
              <a:t>”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L</a:t>
            </a:r>
            <a:r>
              <a:rPr lang="fi-FI" sz="2800" dirty="0" smtClean="0"/>
              <a:t>aadunarviointityö </a:t>
            </a:r>
            <a:r>
              <a:rPr lang="fi-FI" sz="2800" dirty="0"/>
              <a:t>on </a:t>
            </a:r>
            <a:r>
              <a:rPr lang="fi-FI" sz="2800" dirty="0" smtClean="0"/>
              <a:t>kansallisesti vielä </a:t>
            </a:r>
            <a:r>
              <a:rPr lang="fi-FI" sz="2800" dirty="0"/>
              <a:t>hyvin hajalla. </a:t>
            </a:r>
            <a:r>
              <a:rPr lang="fi-FI" sz="2800" dirty="0" smtClean="0"/>
              <a:t>On olemassa </a:t>
            </a:r>
            <a:r>
              <a:rPr lang="fi-FI" sz="2800" dirty="0"/>
              <a:t>hyviä ja vähemmän hyviä käytäntöjä</a:t>
            </a:r>
            <a:r>
              <a:rPr lang="fi-FI" sz="2800" dirty="0" smtClean="0"/>
              <a:t>. </a:t>
            </a:r>
          </a:p>
          <a:p>
            <a:r>
              <a:rPr lang="fi-FI" sz="2800" dirty="0" smtClean="0"/>
              <a:t>Iso kysymys miten tätä johdetaan? Onko meillä osaamista?</a:t>
            </a:r>
          </a:p>
          <a:p>
            <a:pPr marL="0" indent="0">
              <a:buNone/>
            </a:pPr>
            <a:r>
              <a:rPr lang="fi-FI" sz="2800" dirty="0" smtClean="0">
                <a:sym typeface="Wingdings" panose="05000000000000000000" pitchFamily="2" charset="2"/>
              </a:rPr>
              <a:t></a:t>
            </a:r>
            <a:r>
              <a:rPr lang="fi-FI" sz="2800" dirty="0" smtClean="0"/>
              <a:t> Kansallinen, paikallinen ja pedagoginen taso</a:t>
            </a:r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3024336" cy="2219863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47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tavoittelemme tänään?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Suuntaamme katseen paikalliselle tasolle (yksikkö)</a:t>
            </a:r>
            <a:endParaRPr lang="fi-FI" sz="2800" b="1" dirty="0" smtClean="0"/>
          </a:p>
          <a:p>
            <a:r>
              <a:rPr lang="fi-FI" sz="2800" dirty="0" smtClean="0"/>
              <a:t>Tavoitteena saavuttaa </a:t>
            </a:r>
            <a:r>
              <a:rPr lang="fi-FI" sz="2800" dirty="0"/>
              <a:t>henkilökohtaisempi </a:t>
            </a:r>
            <a:r>
              <a:rPr lang="fi-FI" sz="2800" dirty="0" smtClean="0"/>
              <a:t>kokemus arvioinnista</a:t>
            </a:r>
            <a:r>
              <a:rPr lang="fi-FI" sz="2800" dirty="0" smtClean="0">
                <a:sym typeface="Wingdings" panose="05000000000000000000" pitchFamily="2" charset="2"/>
              </a:rPr>
              <a:t> </a:t>
            </a:r>
            <a:r>
              <a:rPr lang="fi-FI" sz="2800" dirty="0">
                <a:sym typeface="Wingdings" panose="05000000000000000000" pitchFamily="2" charset="2"/>
              </a:rPr>
              <a:t>pedagogiikan johtamiseen </a:t>
            </a:r>
            <a:r>
              <a:rPr lang="fi-FI" sz="2800" dirty="0" smtClean="0">
                <a:sym typeface="Wingdings" panose="05000000000000000000" pitchFamily="2" charset="2"/>
              </a:rPr>
              <a:t>tarvitaan oikeaa </a:t>
            </a:r>
            <a:r>
              <a:rPr lang="fi-FI" sz="2800" dirty="0">
                <a:sym typeface="Wingdings" panose="05000000000000000000" pitchFamily="2" charset="2"/>
              </a:rPr>
              <a:t>tietoa</a:t>
            </a:r>
            <a:r>
              <a:rPr lang="fi-FI" sz="2800" dirty="0" smtClean="0">
                <a:sym typeface="Wingdings" panose="05000000000000000000" pitchFamily="2" charset="2"/>
              </a:rPr>
              <a:t>! ..onko minulla sitä?</a:t>
            </a:r>
          </a:p>
          <a:p>
            <a:pPr marL="0" indent="0">
              <a:buNone/>
            </a:pPr>
            <a:r>
              <a:rPr lang="fi-FI" sz="2800" dirty="0" smtClean="0"/>
              <a:t>Arviointi </a:t>
            </a:r>
            <a:r>
              <a:rPr lang="fi-FI" sz="2800" dirty="0"/>
              <a:t>ei ole vaikea selkoista </a:t>
            </a:r>
            <a:r>
              <a:rPr lang="fi-FI" sz="1800" dirty="0"/>
              <a:t>(Luostarinen &amp; </a:t>
            </a:r>
          </a:p>
          <a:p>
            <a:pPr marL="0" indent="0">
              <a:buNone/>
            </a:pPr>
            <a:r>
              <a:rPr lang="fi-FI" sz="1800" dirty="0"/>
              <a:t>Peltomaa 2016</a:t>
            </a:r>
            <a:r>
              <a:rPr lang="fi-FI" sz="1800" dirty="0" smtClean="0"/>
              <a:t>) </a:t>
            </a:r>
            <a:r>
              <a:rPr lang="fi-FI" sz="2800" dirty="0" smtClean="0"/>
              <a:t>…vai onko?</a:t>
            </a:r>
          </a:p>
          <a:p>
            <a:r>
              <a:rPr lang="fi-FI" sz="2800" dirty="0" smtClean="0"/>
              <a:t>Saadaan tulevaisuuden näkökulmia</a:t>
            </a:r>
          </a:p>
          <a:p>
            <a:r>
              <a:rPr lang="fi-FI" sz="2800" dirty="0" smtClean="0"/>
              <a:t>Oivalletaan yhdessä</a:t>
            </a: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6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98576" y="592170"/>
            <a:ext cx="6131024" cy="1224136"/>
          </a:xfrm>
        </p:spPr>
        <p:txBody>
          <a:bodyPr/>
          <a:lstStyle/>
          <a:p>
            <a:r>
              <a:rPr lang="fi-FI" dirty="0" smtClean="0"/>
              <a:t>Arviointi -ilmiö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1" y="1453898"/>
            <a:ext cx="2361878" cy="236187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46" y="260648"/>
            <a:ext cx="3295115" cy="376878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95" y="1453898"/>
            <a:ext cx="2778793" cy="345638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20818"/>
            <a:ext cx="2804914" cy="298471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68740"/>
            <a:ext cx="4521696" cy="254345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274091"/>
            <a:ext cx="2523181" cy="139526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77" y="3134401"/>
            <a:ext cx="3250211" cy="2166807"/>
          </a:xfrm>
          <a:prstGeom prst="rect">
            <a:avLst/>
          </a:prstGeom>
        </p:spPr>
      </p:pic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531368" y="648826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Google kuvapankki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710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emme arvioi lasta?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Arviointi</a:t>
            </a:r>
            <a:r>
              <a:rPr lang="fi-FI" dirty="0"/>
              <a:t>. Asian, ilmiön tai toimenpiteen arvon määrittäminen. Arviointi (</a:t>
            </a:r>
            <a:r>
              <a:rPr lang="fi-FI" dirty="0" err="1">
                <a:solidFill>
                  <a:srgbClr val="FF0000"/>
                </a:solidFill>
              </a:rPr>
              <a:t>evaluation</a:t>
            </a:r>
            <a:r>
              <a:rPr lang="fi-FI" dirty="0"/>
              <a:t>) on prosessi tai sellaisen prosessin tulos, jossa </a:t>
            </a:r>
            <a:r>
              <a:rPr lang="fi-FI" b="1" dirty="0"/>
              <a:t>jollekin annetaan arvo</a:t>
            </a:r>
            <a:r>
              <a:rPr lang="fi-FI" dirty="0"/>
              <a:t>. (</a:t>
            </a:r>
            <a:r>
              <a:rPr lang="fi-FI" dirty="0" err="1"/>
              <a:t>Scriven</a:t>
            </a:r>
            <a:r>
              <a:rPr lang="fi-FI" dirty="0"/>
              <a:t> 1991</a:t>
            </a:r>
            <a:r>
              <a:rPr lang="fi-FI" dirty="0" smtClean="0"/>
              <a:t>.)</a:t>
            </a:r>
          </a:p>
          <a:p>
            <a:r>
              <a:rPr lang="fi-FI" dirty="0"/>
              <a:t>Varhaiskasvatussuunnitelman perusteet on laadun viitekehys, johon </a:t>
            </a:r>
            <a:r>
              <a:rPr lang="fi-FI" dirty="0" smtClean="0"/>
              <a:t>arviointi pohjaa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5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on laadukas varhaiskasvatus?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Laatu koostuu rakenne- </a:t>
            </a:r>
            <a:r>
              <a:rPr lang="fi-FI" dirty="0"/>
              <a:t>JA </a:t>
            </a:r>
            <a:r>
              <a:rPr lang="fi-FI" dirty="0" smtClean="0"/>
              <a:t>prosessitekijöistä</a:t>
            </a:r>
          </a:p>
          <a:p>
            <a:pPr marL="0" indent="0">
              <a:buNone/>
            </a:pPr>
            <a:r>
              <a:rPr lang="fi-FI" dirty="0" smtClean="0"/>
              <a:t>Opi löytämään vasusta </a:t>
            </a:r>
            <a:r>
              <a:rPr lang="fi-FI" dirty="0" smtClean="0"/>
              <a:t>indikaattorit </a:t>
            </a:r>
            <a:r>
              <a:rPr lang="fi-FI" dirty="0" smtClean="0"/>
              <a:t>ja rakentamaan </a:t>
            </a:r>
            <a:r>
              <a:rPr lang="fi-FI" dirty="0" smtClean="0"/>
              <a:t>niille laatukriteerit</a:t>
            </a:r>
            <a:r>
              <a:rPr lang="fi-FI" dirty="0"/>
              <a:t>. </a:t>
            </a:r>
            <a:r>
              <a:rPr lang="fi-FI" dirty="0" smtClean="0"/>
              <a:t>Älä anna mielikuvien ohjata ajattelua!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80" y="3943278"/>
            <a:ext cx="3323861" cy="249289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3376475" cy="223706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380312" y="638579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Kuvat </a:t>
            </a:r>
            <a:r>
              <a:rPr lang="fi-FI" sz="1000" dirty="0" err="1" smtClean="0"/>
              <a:t>Pexels</a:t>
            </a:r>
            <a:endParaRPr lang="fi-FI" sz="100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Yksiköissä on paljon tietoa</a:t>
            </a:r>
          </a:p>
          <a:p>
            <a:r>
              <a:rPr lang="fi-FI" sz="2800" dirty="0" smtClean="0"/>
              <a:t>Tieto on usein jäsentymätöntä</a:t>
            </a:r>
          </a:p>
          <a:p>
            <a:r>
              <a:rPr lang="fi-FI" sz="2800" dirty="0" smtClean="0"/>
              <a:t>Usein tieto suodattuu </a:t>
            </a:r>
            <a:r>
              <a:rPr lang="fi-FI" sz="2800" dirty="0" smtClean="0">
                <a:sym typeface="Wingdings" panose="05000000000000000000" pitchFamily="2" charset="2"/>
              </a:rPr>
              <a:t> ei ole autenttista</a:t>
            </a:r>
          </a:p>
          <a:p>
            <a:r>
              <a:rPr lang="fi-FI" sz="2800" dirty="0" smtClean="0">
                <a:sym typeface="Wingdings" panose="05000000000000000000" pitchFamily="2" charset="2"/>
              </a:rPr>
              <a:t>Kaikenlaista tietoa tarvitaan</a:t>
            </a:r>
          </a:p>
          <a:p>
            <a:r>
              <a:rPr lang="fi-FI" sz="2800" dirty="0" smtClean="0"/>
              <a:t>Miten tieto auttaa johtamistasi?</a:t>
            </a:r>
            <a:endParaRPr lang="fi-FI" sz="28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3312114" cy="220807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89" y="4005064"/>
            <a:ext cx="2987824" cy="199365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13176"/>
            <a:ext cx="2877926" cy="184482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380312" y="6385791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Kuvat </a:t>
            </a:r>
            <a:r>
              <a:rPr lang="fi-FI" sz="1000" dirty="0" err="1" smtClean="0"/>
              <a:t>Pexels</a:t>
            </a:r>
            <a:endParaRPr lang="fi-FI" sz="100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Thomas Nukarinen KM, varhaiskasvatuksen vastaava Liperi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8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peri teema">
  <a:themeElements>
    <a:clrScheme name="Toimis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imi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imi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Ääniavara_powerpoint_TEEMA">
  <a:themeElements>
    <a:clrScheme name="Ääniava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D74115"/>
      </a:accent2>
      <a:accent3>
        <a:srgbClr val="A5A5A5"/>
      </a:accent3>
      <a:accent4>
        <a:srgbClr val="FFC000"/>
      </a:accent4>
      <a:accent5>
        <a:srgbClr val="6F3B55"/>
      </a:accent5>
      <a:accent6>
        <a:srgbClr val="00B6BF"/>
      </a:accent6>
      <a:hlink>
        <a:srgbClr val="C55A11"/>
      </a:hlink>
      <a:folHlink>
        <a:srgbClr val="954F72"/>
      </a:folHlink>
    </a:clrScheme>
    <a:fontScheme name="Ääniavara">
      <a:majorFont>
        <a:latin typeface="Caviar Dreams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0CF4013-5E6A-4A4A-8CE9-4A38EB1077E4}" vid="{13AFB59A-080D-46A4-8CEF-8774C9F91F85}"/>
    </a:ext>
  </a:extLst>
</a:theme>
</file>

<file path=ppt/theme/theme3.xml><?xml version="1.0" encoding="utf-8"?>
<a:theme xmlns:a="http://schemas.openxmlformats.org/drawingml/2006/main" name="1_Ääniavara_powerpoint_TEEMA">
  <a:themeElements>
    <a:clrScheme name="Ääniavar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D74115"/>
      </a:accent2>
      <a:accent3>
        <a:srgbClr val="A5A5A5"/>
      </a:accent3>
      <a:accent4>
        <a:srgbClr val="FFC000"/>
      </a:accent4>
      <a:accent5>
        <a:srgbClr val="6F3B55"/>
      </a:accent5>
      <a:accent6>
        <a:srgbClr val="00B6BF"/>
      </a:accent6>
      <a:hlink>
        <a:srgbClr val="C55A11"/>
      </a:hlink>
      <a:folHlink>
        <a:srgbClr val="954F72"/>
      </a:folHlink>
    </a:clrScheme>
    <a:fontScheme name="Ääniavara">
      <a:majorFont>
        <a:latin typeface="Caviar Dreams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40CF4013-5E6A-4A4A-8CE9-4A38EB1077E4}" vid="{13AFB59A-080D-46A4-8CEF-8774C9F91F85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ksikkö xmlns="eb6d057b-037d-470e-84eb-ac7607e7d544">Hallinto</Yksikkö>
    <TaxCatchAll xmlns="0790e64e-7bb2-4edb-9073-fada0983d201">
      <Value>6</Value>
      <Value>22</Value>
    </TaxCatchAll>
    <Toimijoita xmlns="eb6d057b-037d-470e-84eb-ac7607e7d544">Viestintä</Toimijoita>
    <l7d5971e4f4a49cea942bc5bb5c30fb9 xmlns="0790e64e-7bb2-4edb-9073-fada0983d2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Mallipohja</TermName>
          <TermId xmlns="http://schemas.microsoft.com/office/infopath/2007/PartnerControls">08857e0a-bc03-46a3-afcd-c25736ec75a1</TermId>
        </TermInfo>
      </Terms>
    </l7d5971e4f4a49cea942bc5bb5c30fb9>
    <_DCDateModifi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iperin yleiset" ma:contentTypeID="0x010100C3CF0F11094BBC4BBB2D28916CFF0EF500F42C318B352CBB4290434FECB0C5BB5F" ma:contentTypeVersion="4" ma:contentTypeDescription="" ma:contentTypeScope="" ma:versionID="93ddcbc68fec6069bf2c14702adce659">
  <xsd:schema xmlns:xsd="http://www.w3.org/2001/XMLSchema" xmlns:xs="http://www.w3.org/2001/XMLSchema" xmlns:p="http://schemas.microsoft.com/office/2006/metadata/properties" xmlns:ns2="eb6d057b-037d-470e-84eb-ac7607e7d544" xmlns:ns3="http://schemas.microsoft.com/sharepoint/v3/fields" xmlns:ns4="0790e64e-7bb2-4edb-9073-fada0983d201" targetNamespace="http://schemas.microsoft.com/office/2006/metadata/properties" ma:root="true" ma:fieldsID="2e29a4190a1773b5ee0c3080f36b322e" ns2:_="" ns3:_="" ns4:_="">
    <xsd:import namespace="eb6d057b-037d-470e-84eb-ac7607e7d544"/>
    <xsd:import namespace="http://schemas.microsoft.com/sharepoint/v3/fields"/>
    <xsd:import namespace="0790e64e-7bb2-4edb-9073-fada0983d201"/>
    <xsd:element name="properties">
      <xsd:complexType>
        <xsd:sequence>
          <xsd:element name="documentManagement">
            <xsd:complexType>
              <xsd:all>
                <xsd:element ref="ns2:Yksikkö"/>
                <xsd:element ref="ns2:Toimijoita"/>
                <xsd:element ref="ns3:_DCDateModified" minOccurs="0"/>
                <xsd:element ref="ns4:l7d5971e4f4a49cea942bc5bb5c30fb9" minOccurs="0"/>
                <xsd:element ref="ns4:TaxCatchAll" minOccurs="0"/>
                <xsd:element ref="ns4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057b-037d-470e-84eb-ac7607e7d544" elementFormDefault="qualified">
    <xsd:import namespace="http://schemas.microsoft.com/office/2006/documentManagement/types"/>
    <xsd:import namespace="http://schemas.microsoft.com/office/infopath/2007/PartnerControls"/>
    <xsd:element name="Yksikkö" ma:index="8" ma:displayName="Yksikkö" ma:default="Hallinto" ma:description="Valitse yksikkö" ma:format="Dropdown" ma:internalName="Yksikk_x00f6_">
      <xsd:simpleType>
        <xsd:restriction base="dms:Choice">
          <xsd:enumeration value="Hallinto"/>
          <xsd:enumeration value="Tekninen"/>
          <xsd:enumeration value="Sivistys"/>
          <xsd:enumeration value="Sote"/>
        </xsd:restriction>
      </xsd:simpleType>
    </xsd:element>
    <xsd:element name="Toimijoita" ma:index="9" ma:displayName="Toimijoita" ma:format="Dropdown" ma:internalName="Toimijoita">
      <xsd:simpleType>
        <xsd:restriction base="dms:Choice">
          <xsd:enumeration value="Atk"/>
          <xsd:enumeration value="Hallinto"/>
          <xsd:enumeration value="Hankinnat"/>
          <xsd:enumeration value="Henkilöstö"/>
          <xsd:enumeration value="Maaseutu"/>
          <xsd:enumeration value="Sivistys"/>
          <xsd:enumeration value="Sote"/>
          <xsd:enumeration value="Talous"/>
          <xsd:enumeration value="Tekninen"/>
          <xsd:enumeration value="Viestintä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10" nillable="true" ma:displayName="Muokkauspäivämäärä" ma:description="Resurssin edellisen muokkauksen päivämäärä" ma:format="DateTime" ma:internalName="_DCDateModifi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0e64e-7bb2-4edb-9073-fada0983d201" elementFormDefault="qualified">
    <xsd:import namespace="http://schemas.microsoft.com/office/2006/documentManagement/types"/>
    <xsd:import namespace="http://schemas.microsoft.com/office/infopath/2007/PartnerControls"/>
    <xsd:element name="l7d5971e4f4a49cea942bc5bb5c30fb9" ma:index="11" nillable="true" ma:taxonomy="true" ma:internalName="l7d5971e4f4a49cea942bc5bb5c30fb9" ma:taxonomyFieldName="Tyyppi" ma:displayName="Tyyppi" ma:default="" ma:fieldId="{57d5971e-4f4a-49ce-a942-bc5bb5c30fb9}" ma:sspId="a9e19140-c606-4031-bb4c-e3cb702bf620" ma:termSetId="cd09bc19-58eb-496d-8980-bb3b5747db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3d13caa8-4cb9-4724-a54f-ca156024ce0b}" ma:internalName="TaxCatchAll" ma:showField="CatchAllData" ma:web="eb6d057b-037d-470e-84eb-ac7607e7d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3d13caa8-4cb9-4724-a54f-ca156024ce0b}" ma:internalName="TaxCatchAllLabel" ma:readOnly="true" ma:showField="CatchAllDataLabel" ma:web="eb6d057b-037d-470e-84eb-ac7607e7d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6D20D5-AE3F-481D-A4B2-5289155A90F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0790e64e-7bb2-4edb-9073-fada0983d201"/>
    <ds:schemaRef ds:uri="http://schemas.microsoft.com/office/2006/metadata/properties"/>
    <ds:schemaRef ds:uri="http://schemas.microsoft.com/sharepoint/v3/fields"/>
    <ds:schemaRef ds:uri="eb6d057b-037d-470e-84eb-ac7607e7d54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065678-5A06-442E-A8FA-D749DA79F5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AB113-A00B-444E-B0ED-94E1542F0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6d057b-037d-470e-84eb-ac7607e7d544"/>
    <ds:schemaRef ds:uri="http://schemas.microsoft.com/sharepoint/v3/fields"/>
    <ds:schemaRef ds:uri="0790e64e-7bb2-4edb-9073-fada0983d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10088</TotalTime>
  <Words>867</Words>
  <Application>Microsoft Office PowerPoint</Application>
  <PresentationFormat>Näytössä katseltava diaesitys (4:3)</PresentationFormat>
  <Paragraphs>151</Paragraphs>
  <Slides>18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Caviar Dreams</vt:lpstr>
      <vt:lpstr>Myriad Pro</vt:lpstr>
      <vt:lpstr>Wingdings</vt:lpstr>
      <vt:lpstr>Liperi teema</vt:lpstr>
      <vt:lpstr>Ääniavara_powerpoint_TEEMA</vt:lpstr>
      <vt:lpstr>1_Ääniavara_powerpoint_TEEMA</vt:lpstr>
      <vt:lpstr>B4. Arvioinnin periaatteet suomalaisessa varhaiskasvatuksessa – Mitä me itseasiassa arvioimme? AU111, 1. krs. A-rakennus.  </vt:lpstr>
      <vt:lpstr>Arviointi- mitä ja miksi?</vt:lpstr>
      <vt:lpstr>Mistä en tule kertomaan</vt:lpstr>
      <vt:lpstr>…Koska on omia ”himmeleitä”</vt:lpstr>
      <vt:lpstr>Mitä tavoittelemme tänään?</vt:lpstr>
      <vt:lpstr>Arviointi -ilmiö</vt:lpstr>
      <vt:lpstr>Miksi emme arvioi lasta?</vt:lpstr>
      <vt:lpstr>Mitä on laadukas varhaiskasvatus?</vt:lpstr>
      <vt:lpstr>DATA</vt:lpstr>
      <vt:lpstr>Kurkkaus tulevaisuuteen</vt:lpstr>
      <vt:lpstr>PROJEKTI ”TAIKA ROBOTTI”</vt:lpstr>
      <vt:lpstr>Uutta Suomesta suomalaisella osaamisella!</vt:lpstr>
      <vt:lpstr>Taika</vt:lpstr>
      <vt:lpstr>Vuorovaikutus keskiössä</vt:lpstr>
      <vt:lpstr>Robotin kehitysprojektista vastaavat:</vt:lpstr>
      <vt:lpstr>Rakenna oma (Lego)malli</vt:lpstr>
      <vt:lpstr>Aikaa 30 min Kuvatkaa tuotokset</vt:lpstr>
      <vt:lpstr>Mitä jäi käteen?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Liperin PowerPoint-esityspohja</dc:title>
  <dc:creator>Auvinen Virve</dc:creator>
  <cp:lastModifiedBy>Nukarinen Thomas</cp:lastModifiedBy>
  <cp:revision>160</cp:revision>
  <cp:lastPrinted>2018-01-17T08:41:45Z</cp:lastPrinted>
  <dcterms:created xsi:type="dcterms:W3CDTF">2013-03-18T06:27:28Z</dcterms:created>
  <dcterms:modified xsi:type="dcterms:W3CDTF">2018-05-21T07:34:17Z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0x010100C3CF0F11094BBC4BBB2D28916CFF0EF500F42C318B352CBB4290434FECB0C5BB5F</vt:lpwstr>
  </property>
  <property fmtid="{D5CDD505-2E9C-101B-9397-08002B2CF9AE}" pid="3" name="Tyyppi">
    <vt:lpwstr>22;#Mallipohja|08857e0a-bc03-46a3-afcd-c25736ec75a1</vt:lpwstr>
  </property>
  <property fmtid="{D5CDD505-2E9C-101B-9397-08002B2CF9AE}" pid="4" name="Kieli">
    <vt:lpwstr>fi</vt:lpwstr>
  </property>
  <property fmtid="{D5CDD505-2E9C-101B-9397-08002B2CF9AE}" pid="5" name="p122958c41934a8ab12e6f885d92523b">
    <vt:lpwstr>Julkinen|41aa062f-bfaa-4eba-9f89-d33845323f23</vt:lpwstr>
  </property>
  <property fmtid="{D5CDD505-2E9C-101B-9397-08002B2CF9AE}" pid="6" name="Julkisuusluokka">
    <vt:lpwstr>6;#Julkinen|41aa062f-bfaa-4eba-9f89-d33845323f23</vt:lpwstr>
  </property>
</Properties>
</file>